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8" r:id="rId3"/>
    <p:sldId id="259" r:id="rId4"/>
    <p:sldId id="260" r:id="rId5"/>
    <p:sldId id="266" r:id="rId6"/>
    <p:sldId id="262" r:id="rId7"/>
    <p:sldId id="263" r:id="rId8"/>
    <p:sldId id="264" r:id="rId9"/>
    <p:sldId id="261" r:id="rId10"/>
    <p:sldId id="267" r:id="rId11"/>
    <p:sldId id="268" r:id="rId12"/>
    <p:sldId id="271" r:id="rId13"/>
    <p:sldId id="272" r:id="rId14"/>
    <p:sldId id="273" r:id="rId15"/>
    <p:sldId id="274" r:id="rId16"/>
    <p:sldId id="275" r:id="rId17"/>
    <p:sldId id="285" r:id="rId18"/>
    <p:sldId id="286" r:id="rId19"/>
    <p:sldId id="287" r:id="rId20"/>
    <p:sldId id="288" r:id="rId21"/>
    <p:sldId id="276" r:id="rId22"/>
    <p:sldId id="277" r:id="rId23"/>
    <p:sldId id="289" r:id="rId24"/>
    <p:sldId id="290" r:id="rId25"/>
    <p:sldId id="291" r:id="rId26"/>
    <p:sldId id="292" r:id="rId27"/>
    <p:sldId id="281" r:id="rId28"/>
    <p:sldId id="284" r:id="rId29"/>
    <p:sldId id="283" r:id="rId3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DD5"/>
    <a:srgbClr val="896ED8"/>
    <a:srgbClr val="FF8AAF"/>
    <a:srgbClr val="0C0625"/>
    <a:srgbClr val="2F1D63"/>
    <a:srgbClr val="710B97"/>
    <a:srgbClr val="5F416B"/>
    <a:srgbClr val="32065A"/>
    <a:srgbClr val="876CD4"/>
    <a:srgbClr val="2A1D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915" autoAdjust="0"/>
  </p:normalViewPr>
  <p:slideViewPr>
    <p:cSldViewPr snapToGrid="0">
      <p:cViewPr>
        <p:scale>
          <a:sx n="66" d="100"/>
          <a:sy n="66" d="100"/>
        </p:scale>
        <p:origin x="298" y="3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8A4CFD-BD65-44BF-A41D-C7C0A09EE979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F3219-0B4A-454F-A6EB-C2FE90A6219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77076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3219-0B4A-454F-A6EB-C2FE90A62199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46433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3F2BEE-B39E-0D8C-4575-CDE43B7E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C3D648A4-5968-AB23-1B8A-4D1801BAE6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10B95402-698E-2B3E-CA9E-8FD80BD27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7A64E4D-93D6-8D21-8E7F-58B3F0366C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3219-0B4A-454F-A6EB-C2FE90A62199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79367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91A3AB-45FD-D66C-E6EB-0213280E59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1DBF118-40BF-7562-E24E-1D51E68E81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90CFC7F-A2FA-BCA4-8AF1-B4F47A2479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1AFC6AE-3A61-0955-7C82-460CBA1AE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3219-0B4A-454F-A6EB-C2FE90A62199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7663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AE9D31-C259-D691-E7FA-859659EAF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3C1989D-2C96-C87E-6E54-109C00C597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385A9BAA-95CF-9DAD-6F15-C1D726A440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0F84D667-1EFE-16AE-1EE6-41E6CB242E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3219-0B4A-454F-A6EB-C2FE90A62199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55105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C3D3C-9A55-314A-CF4F-C71175097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274EE0E9-DE09-DD14-BA8F-FD226D50A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E32FF904-DFE2-6C6A-37D9-A8A70AB445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ru-RU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</a:b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B3353C1-A26F-FCBF-8F03-409716AF20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3219-0B4A-454F-A6EB-C2FE90A62199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07554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3219-0B4A-454F-A6EB-C2FE90A62199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16240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8AC78-44E3-0C4A-9B32-9DDDBA7AF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75AD5C54-8B14-8281-F5B3-D67D69BC65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F7FC6A8D-BCB1-33E6-D4D1-4C28EA3D35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689CA3C-AA74-A0F6-D21E-AE9A436D13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2F3219-0B4A-454F-A6EB-C2FE90A62199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4792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5D34A0-7391-D575-D924-2DECC76BDF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26AC05E-5F37-EA57-5730-E4DC3ED4D7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87AC0E1-4FA2-D662-0766-18BC6D164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7065309-8BA9-D634-8C30-C65D0541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1A155C-5B1E-180A-42B9-2029EA06D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6360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1BAE31-0B5B-CF03-B12E-974FCF2C73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88631-60D3-8F4A-D09D-9F4130A19E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A71A44A-4962-93CA-5057-40FC80F18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2881362-CD14-549C-471B-F740066650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F36972-40A8-8D9C-41B1-ECB8C143F4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30113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3AE0CB55-54A0-BA6A-37FC-B42542BD18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937AE391-9783-C664-FC8A-68360E9140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3CBCD5E-E564-C577-64AE-01004C55C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F39874-81A3-A8E3-5E21-D535120D8D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F6C584C-1E9E-1180-E800-2C6E5A252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57564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62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606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5231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4438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004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9698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1352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524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99346" y="6457950"/>
            <a:ext cx="1435504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0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5F79E7C-29D8-637C-FF71-EB6A864FE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69C82A5-48B2-FC0C-F58E-E5BE72752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47AC5B-CCDA-0ABE-DC90-C70BBC138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293A124B-A5D2-C57F-A883-722ECF513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8C384C4-B79A-D1EA-E22C-476D7E5BA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639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62A418-53A5-B682-A6A6-AFEFCB8D5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98A7D96-1BFD-B393-A959-AA9E5E98E8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FA2AA5C-56E3-2D9A-97D0-6F4251FFEA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BBA62A5-BF3A-8F06-EE73-D4D339F9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CF79A9-CC90-5DB1-90E7-E769F1976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201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E526F2-0CC1-E19A-F578-67841204C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13A39D-6A27-E6D8-9CBA-939F19C5A7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481FDB3-6D62-C6E6-93CF-27F6293738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013CD97-71F1-CD98-C7CB-5BE703FE2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3A7CEFA-9EF7-3AD1-2C03-B8C98BFAD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539EF3F-9892-9F7B-A819-8271989FB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1024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5EE573-9B3D-5AAE-2F17-AADE43769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633CF5B-D975-5598-1B67-75AC258E58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84564360-3ECD-BEA7-4DA5-45F029B8D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A4AA71B-0DE0-870C-42B0-229B2412AD3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FC69CDF2-5F0A-A437-54A4-7AF47C0FE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90D11A9B-4965-EBD8-5717-B05D6A864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86DC6EA-A216-202D-92D5-279353B82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66CE8E8-68CC-2022-0B7F-C28013CA8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9565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4C35C1F-05F8-59B9-DF04-1BD73A3E1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D890B7B-4C77-F813-3649-8669D08F6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DF1D449-8593-621B-7534-138AF5E225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504ADB29-C463-0B42-E51D-8D4CFED2DF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931413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65FC7410-47F9-72BA-1EED-1A8BC335EC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56620E04-4B24-7312-B547-33A58ED6D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6694561-AA5E-C695-DE27-26167102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50379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E281F7A-5B82-5197-ACCE-8285D35A9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E7AC6C9-BFA3-0DFA-2CBE-E85323D53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E752EE7-972B-2ADC-C642-0F628406F9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07F7475-30E3-43B0-78DD-99A71AC1F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EEC61BC-7673-F1C5-BC37-CF45FA1A4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EAE1356-F668-1F64-EBA2-EDD9FAD5B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0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9265CEC-0C7E-4CEC-FE6A-A7A322127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C15AD960-0639-03EE-47E7-9E5C6C3543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DC686C7-4370-CF10-DB70-DD63C00F8FA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9EB52B6-6054-BF00-0C48-1034906BB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4ED718B-07D4-ACE5-2EF5-0C487DFB3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46D7A8F-40B4-8538-497A-38D82F9AA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0719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3D82B0C-4760-6956-402E-1EED56052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6333DE-0414-62B6-38D4-A6429B8EB1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70475A-7A89-126B-B032-2B8E0C89D8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20FF0A6-2ADD-4E94-B1BA-A6825152DAF5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1E72183-981E-390E-C329-8608EAF912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CD80B44-9F6A-BB41-524E-3E9A2BE3B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CA395E-C2C5-40AD-8E48-6034C4654E6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92479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6000">
              <a:srgbClr val="5F416B"/>
            </a:gs>
            <a:gs pos="3000">
              <a:schemeClr val="bg1">
                <a:alpha val="69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3866" y="549811"/>
            <a:ext cx="6238347" cy="49905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375164">
              <a:lnSpc>
                <a:spcPct val="150000"/>
              </a:lnSpc>
              <a:spcAft>
                <a:spcPts val="667"/>
              </a:spcAft>
            </a:pPr>
            <a:endParaRPr lang="ru-RU" sz="3667" dirty="0">
              <a:solidFill>
                <a:srgbClr val="FF8AAF"/>
              </a:solidFill>
              <a:latin typeface="Times New Roman" panose="02020603050405020304" pitchFamily="18" charset="0"/>
              <a:ea typeface="Calibri" panose="020F0502020204030204" pitchFamily="34" charset="0"/>
              <a:cs typeface="Tahoma" panose="020B060403050404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766266" y="5012233"/>
            <a:ext cx="4954281" cy="12901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Работу выполнил</a:t>
            </a:r>
            <a:r>
              <a:rPr lang="en-US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endParaRPr lang="ru-RU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r">
              <a:lnSpc>
                <a:spcPts val="2375"/>
              </a:lnSpc>
            </a:pPr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Серикбаев Камиль </a:t>
            </a:r>
            <a:r>
              <a:rPr lang="ru-RU" sz="2000" dirty="0" err="1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Кадирович</a:t>
            </a:r>
            <a:endParaRPr lang="ru-RU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r">
              <a:lnSpc>
                <a:spcPts val="2375"/>
              </a:lnSpc>
            </a:pPr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Руководитель проекта</a:t>
            </a:r>
            <a:r>
              <a:rPr lang="en-US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: </a:t>
            </a:r>
            <a:endParaRPr lang="ru-RU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  <a:p>
            <a:pPr algn="r">
              <a:lnSpc>
                <a:spcPts val="2375"/>
              </a:lnSpc>
            </a:pPr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Тарасова Маргарита Валентиновна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EA382-3446-C771-10AA-E2D0B34D9BD2}"/>
              </a:ext>
            </a:extLst>
          </p:cNvPr>
          <p:cNvSpPr txBox="1"/>
          <p:nvPr/>
        </p:nvSpPr>
        <p:spPr>
          <a:xfrm>
            <a:off x="4309689" y="6024563"/>
            <a:ext cx="3572624" cy="778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58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г. Хабаровск </a:t>
            </a:r>
          </a:p>
          <a:p>
            <a:pPr algn="ctr"/>
            <a:r>
              <a:rPr lang="ru-RU" sz="1458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2025</a:t>
            </a:r>
            <a:r>
              <a:rPr lang="ru-RU" sz="1500" dirty="0">
                <a:latin typeface="Times New Roman" panose="02020603050405020304" pitchFamily="18" charset="0"/>
                <a:ea typeface="Calibri" panose="020F0502020204030204" pitchFamily="34" charset="0"/>
                <a:cs typeface="Tahoma" panose="020B0604030504040204" pitchFamily="34" charset="0"/>
              </a:rPr>
              <a:t>                                                        </a:t>
            </a:r>
          </a:p>
          <a:p>
            <a:endParaRPr lang="ru-RU" sz="15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AC6CFF1-FB89-602D-C5ED-ABCAF1A48AC3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pic>
        <p:nvPicPr>
          <p:cNvPr id="10" name="Рисунок 9" descr="Изображение выглядит как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B9E8136-A45E-C067-1CD5-14551053B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27" y="549809"/>
            <a:ext cx="13968531" cy="4001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74A5713-91A7-58AB-1F43-DA1C0B22A096}"/>
              </a:ext>
            </a:extLst>
          </p:cNvPr>
          <p:cNvSpPr txBox="1"/>
          <p:nvPr/>
        </p:nvSpPr>
        <p:spPr>
          <a:xfrm>
            <a:off x="613866" y="549809"/>
            <a:ext cx="712805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000" b="1" dirty="0">
                <a:solidFill>
                  <a:srgbClr val="FF8AAF"/>
                </a:solidFill>
                <a:latin typeface="Sitka Text" pitchFamily="2" charset="0"/>
                <a:ea typeface="Petrona Bold"/>
                <a:cs typeface="Aharoni" panose="020F0502020204030204" pitchFamily="2" charset="-79"/>
              </a:rPr>
              <a:t>Создание простого веб-сайта: демонстрация этапов разработки и доказательство доступности веб-программирования для начинающих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681259"/>
            <a:ext cx="4640605" cy="13812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4875"/>
              </a:lnSpc>
            </a:pPr>
            <a:r>
              <a:rPr lang="ru-RU" sz="3875" b="1" kern="0" spc="-78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</a:rPr>
              <a:t>Размещение сайта в интернете </a:t>
            </a:r>
            <a:endParaRPr lang="en-US" sz="3875" dirty="0">
              <a:latin typeface="Sitka Text" pitchFamily="2" charset="0"/>
            </a:endParaRP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C264F656-F594-2058-BB32-D90255BC196D}"/>
              </a:ext>
            </a:extLst>
          </p:cNvPr>
          <p:cNvGrpSpPr/>
          <p:nvPr/>
        </p:nvGrpSpPr>
        <p:grpSpPr>
          <a:xfrm>
            <a:off x="6245837" y="2433417"/>
            <a:ext cx="1629588" cy="1640643"/>
            <a:chOff x="5383632" y="2463334"/>
            <a:chExt cx="952255" cy="958715"/>
          </a:xfrm>
        </p:grpSpPr>
        <p:sp>
          <p:nvSpPr>
            <p:cNvPr id="6" name="Text 2"/>
            <p:cNvSpPr/>
            <p:nvPr/>
          </p:nvSpPr>
          <p:spPr>
            <a:xfrm>
              <a:off x="5383632" y="3111991"/>
              <a:ext cx="952255" cy="310058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t"/>
            <a:lstStyle/>
            <a:p>
              <a:pPr algn="ctr">
                <a:lnSpc>
                  <a:spcPts val="2375"/>
                </a:lnSpc>
              </a:pPr>
              <a:r>
                <a:rPr lang="ru-RU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Хостинг</a:t>
              </a:r>
              <a:endPara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3520" y="2463334"/>
              <a:ext cx="472480" cy="472480"/>
            </a:xfrm>
            <a:prstGeom prst="rect">
              <a:avLst/>
            </a:prstGeom>
          </p:spPr>
        </p:pic>
      </p:grpSp>
      <p:grpSp>
        <p:nvGrpSpPr>
          <p:cNvPr id="8" name="Группа 7">
            <a:extLst>
              <a:ext uri="{FF2B5EF4-FFF2-40B4-BE49-F238E27FC236}">
                <a16:creationId xmlns:a16="http://schemas.microsoft.com/office/drawing/2014/main" id="{FDE36A9F-D236-2B4E-46CD-07968BEBCFF7}"/>
              </a:ext>
            </a:extLst>
          </p:cNvPr>
          <p:cNvGrpSpPr/>
          <p:nvPr/>
        </p:nvGrpSpPr>
        <p:grpSpPr>
          <a:xfrm>
            <a:off x="9134709" y="2477934"/>
            <a:ext cx="1333076" cy="1528070"/>
            <a:chOff x="9066073" y="2463334"/>
            <a:chExt cx="844431" cy="967949"/>
          </a:xfrm>
        </p:grpSpPr>
        <p:pic>
          <p:nvPicPr>
            <p:cNvPr id="7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52049" y="2463334"/>
              <a:ext cx="472480" cy="472480"/>
            </a:xfrm>
            <a:prstGeom prst="rect">
              <a:avLst/>
            </a:prstGeom>
          </p:spPr>
        </p:pic>
        <p:sp>
          <p:nvSpPr>
            <p:cNvPr id="11" name="Text 5"/>
            <p:cNvSpPr/>
            <p:nvPr/>
          </p:nvSpPr>
          <p:spPr>
            <a:xfrm>
              <a:off x="9066073" y="3121225"/>
              <a:ext cx="844431" cy="310058"/>
            </a:xfrm>
            <a:prstGeom prst="rect">
              <a:avLst/>
            </a:prstGeom>
            <a:noFill/>
            <a:ln/>
          </p:spPr>
          <p:txBody>
            <a:bodyPr wrap="none" lIns="0" tIns="0" rIns="0" bIns="0" rtlCol="0" anchor="t"/>
            <a:lstStyle/>
            <a:p>
              <a:pPr algn="ctr">
                <a:lnSpc>
                  <a:spcPts val="2417"/>
                </a:lnSpc>
              </a:pPr>
              <a:r>
                <a:rPr lang="ru-RU" sz="2400" b="1" dirty="0">
                  <a:solidFill>
                    <a:schemeClr val="bg1"/>
                  </a:solidFill>
                  <a:latin typeface="Inter" panose="020B0604020202020204" charset="0"/>
                  <a:ea typeface="Inter" panose="020B0604020202020204" charset="0"/>
                </a:rPr>
                <a:t>Домен</a:t>
              </a:r>
              <a:endParaRPr lang="en-US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endParaRPr>
            </a:p>
          </p:txBody>
        </p:sp>
      </p:grp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2119623F-A6F7-EE46-ED93-6399B7B863FA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184C83-6C82-D896-A65F-1F5BE81A3959}"/>
              </a:ext>
            </a:extLst>
          </p:cNvPr>
          <p:cNvSpPr txBox="1"/>
          <p:nvPr/>
        </p:nvSpPr>
        <p:spPr>
          <a:xfrm>
            <a:off x="5233492" y="4115162"/>
            <a:ext cx="6716110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sz="3200" b="1" dirty="0">
                <a:solidFill>
                  <a:srgbClr val="876CD4"/>
                </a:solidFill>
                <a:latin typeface="Inter" panose="020B0604020202020204" charset="0"/>
                <a:ea typeface="Inter" panose="020B0604020202020204" charset="0"/>
              </a:rPr>
              <a:t>Домен</a:t>
            </a:r>
            <a:r>
              <a:rPr lang="ru-RU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 — онлайн-адрес сайта</a:t>
            </a:r>
          </a:p>
          <a:p>
            <a:r>
              <a:rPr lang="ru-RU" sz="3000" b="1" dirty="0">
                <a:solidFill>
                  <a:srgbClr val="876CD4"/>
                </a:solidFill>
                <a:latin typeface="Inter" panose="020B0604020202020204" charset="0"/>
                <a:ea typeface="Inter" panose="020B0604020202020204" charset="0"/>
              </a:rPr>
              <a:t>Хостинг для сайта </a:t>
            </a:r>
            <a:r>
              <a:rPr lang="ru-RU" sz="2400" b="1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— это пространство, на котором он «живет»</a:t>
            </a:r>
            <a:endParaRPr lang="ru-RU" sz="24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D908449-84C9-0D9E-0634-27D07B8E1358}"/>
              </a:ext>
            </a:extLst>
          </p:cNvPr>
          <p:cNvCxnSpPr/>
          <p:nvPr/>
        </p:nvCxnSpPr>
        <p:spPr>
          <a:xfrm>
            <a:off x="4572000" y="2184400"/>
            <a:ext cx="7620000" cy="0"/>
          </a:xfrm>
          <a:prstGeom prst="line">
            <a:avLst/>
          </a:prstGeom>
          <a:ln>
            <a:solidFill>
              <a:srgbClr val="FF8A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6932A7C8-3F1A-FC01-F06C-A5BBCA67C59A}"/>
              </a:ext>
            </a:extLst>
          </p:cNvPr>
          <p:cNvCxnSpPr/>
          <p:nvPr/>
        </p:nvCxnSpPr>
        <p:spPr>
          <a:xfrm>
            <a:off x="4685027" y="4094842"/>
            <a:ext cx="7813040" cy="0"/>
          </a:xfrm>
          <a:prstGeom prst="line">
            <a:avLst/>
          </a:prstGeom>
          <a:ln>
            <a:solidFill>
              <a:srgbClr val="FF8A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324590" y="651916"/>
            <a:ext cx="7583348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ru-RU" sz="4400" b="1" kern="0" spc="-78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</a:rPr>
              <a:t>Исследование начальных знаний</a:t>
            </a:r>
            <a:endParaRPr lang="en-US" sz="4400" dirty="0">
              <a:latin typeface="Sitka Tex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236666" y="3429000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>
              <a:lnSpc>
                <a:spcPts val="2417"/>
              </a:lnSpc>
            </a:pPr>
            <a:r>
              <a:rPr lang="en-US" sz="32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Цель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>
          <a:xfrm>
            <a:off x="563169" y="3791744"/>
            <a:ext cx="3154363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>
              <a:lnSpc>
                <a:spcPts val="2375"/>
              </a:lnSpc>
            </a:pPr>
            <a:r>
              <a:rPr lang="en-US" sz="1458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Выяснить начальные знания учеников о веб-разработке.</a:t>
            </a:r>
            <a:endParaRPr lang="en-US" sz="1458" dirty="0"/>
          </a:p>
        </p:txBody>
      </p:sp>
      <p:sp>
        <p:nvSpPr>
          <p:cNvPr id="7" name="Text 3"/>
          <p:cNvSpPr/>
          <p:nvPr/>
        </p:nvSpPr>
        <p:spPr>
          <a:xfrm>
            <a:off x="7667505" y="2043014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32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Участники</a:t>
            </a:r>
            <a:endParaRPr lang="en-US" sz="3200" dirty="0"/>
          </a:p>
        </p:txBody>
      </p:sp>
      <p:sp>
        <p:nvSpPr>
          <p:cNvPr id="8" name="Text 4"/>
          <p:cNvSpPr/>
          <p:nvPr/>
        </p:nvSpPr>
        <p:spPr>
          <a:xfrm>
            <a:off x="7667505" y="2325835"/>
            <a:ext cx="3532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ru-RU" sz="1458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Ученики</a:t>
            </a:r>
            <a:r>
              <a:rPr lang="en-US" sz="1458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ru-RU" sz="1458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10 класса</a:t>
            </a:r>
            <a:endParaRPr lang="en-US" sz="1458" dirty="0"/>
          </a:p>
        </p:txBody>
      </p:sp>
      <p:sp>
        <p:nvSpPr>
          <p:cNvPr id="11" name="Text 5"/>
          <p:cNvSpPr/>
          <p:nvPr/>
        </p:nvSpPr>
        <p:spPr>
          <a:xfrm>
            <a:off x="7836688" y="4514548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32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Методология</a:t>
            </a:r>
            <a:endParaRPr lang="en-US" sz="3200" dirty="0"/>
          </a:p>
        </p:txBody>
      </p:sp>
      <p:sp>
        <p:nvSpPr>
          <p:cNvPr id="12" name="Text 6"/>
          <p:cNvSpPr/>
          <p:nvPr/>
        </p:nvSpPr>
        <p:spPr>
          <a:xfrm>
            <a:off x="7836688" y="4804136"/>
            <a:ext cx="3532485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sz="1458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Онлайн-опрос с вопросами о HTML, CSS и создании сайтов.</a:t>
            </a:r>
            <a:endParaRPr lang="en-US" sz="1458" dirty="0"/>
          </a:p>
        </p:txBody>
      </p:sp>
      <p:grpSp>
        <p:nvGrpSpPr>
          <p:cNvPr id="18" name="Группа 17">
            <a:extLst>
              <a:ext uri="{FF2B5EF4-FFF2-40B4-BE49-F238E27FC236}">
                <a16:creationId xmlns:a16="http://schemas.microsoft.com/office/drawing/2014/main" id="{D9B7F9F6-AFDD-AC53-2151-7E1FEB654421}"/>
              </a:ext>
            </a:extLst>
          </p:cNvPr>
          <p:cNvGrpSpPr/>
          <p:nvPr/>
        </p:nvGrpSpPr>
        <p:grpSpPr>
          <a:xfrm>
            <a:off x="4032542" y="2026047"/>
            <a:ext cx="3804146" cy="3804146"/>
            <a:chOff x="4193878" y="2026047"/>
            <a:chExt cx="3804146" cy="3804146"/>
          </a:xfrm>
        </p:grpSpPr>
        <p:pic>
          <p:nvPicPr>
            <p:cNvPr id="5" name="Image 0" descr="preencoded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3878" y="2026047"/>
              <a:ext cx="3804146" cy="3804146"/>
            </a:xfrm>
            <a:prstGeom prst="rect">
              <a:avLst/>
            </a:prstGeom>
          </p:spPr>
        </p:pic>
        <p:pic>
          <p:nvPicPr>
            <p:cNvPr id="6" name="Image 1" descr="preencoded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3361" y="3761979"/>
              <a:ext cx="265807" cy="332184"/>
            </a:xfrm>
            <a:prstGeom prst="rect">
              <a:avLst/>
            </a:prstGeom>
          </p:spPr>
        </p:pic>
        <p:pic>
          <p:nvPicPr>
            <p:cNvPr id="9" name="Image 2" descr="preencoded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93878" y="2026047"/>
              <a:ext cx="3804146" cy="3804146"/>
            </a:xfrm>
            <a:prstGeom prst="rect">
              <a:avLst/>
            </a:prstGeom>
          </p:spPr>
        </p:pic>
        <p:pic>
          <p:nvPicPr>
            <p:cNvPr id="10" name="Image 3" descr="preencoded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52692" y="2913658"/>
              <a:ext cx="265807" cy="332184"/>
            </a:xfrm>
            <a:prstGeom prst="rect">
              <a:avLst/>
            </a:prstGeom>
          </p:spPr>
        </p:pic>
        <p:pic>
          <p:nvPicPr>
            <p:cNvPr id="13" name="Image 4" descr="preencoded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93878" y="2026047"/>
              <a:ext cx="3804146" cy="3804146"/>
            </a:xfrm>
            <a:prstGeom prst="rect">
              <a:avLst/>
            </a:prstGeom>
          </p:spPr>
        </p:pic>
        <p:pic>
          <p:nvPicPr>
            <p:cNvPr id="14" name="Image 5" descr="preencoded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2692" y="4610299"/>
              <a:ext cx="265807" cy="332184"/>
            </a:xfrm>
            <a:prstGeom prst="rect">
              <a:avLst/>
            </a:prstGeom>
          </p:spPr>
        </p:pic>
      </p:grp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306412BF-4AFD-0342-2CCD-CB3AE069C079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E65F1795-BDBD-526E-294A-0ECA72602BCA}"/>
              </a:ext>
            </a:extLst>
          </p:cNvPr>
          <p:cNvCxnSpPr/>
          <p:nvPr/>
        </p:nvCxnSpPr>
        <p:spPr>
          <a:xfrm>
            <a:off x="-71120" y="1448445"/>
            <a:ext cx="12263120" cy="0"/>
          </a:xfrm>
          <a:prstGeom prst="line">
            <a:avLst/>
          </a:prstGeom>
          <a:ln w="38100">
            <a:solidFill>
              <a:srgbClr val="896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B7F3DF7-5A7C-BC46-770B-1F7695B6B124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29B3CBAC-0836-1997-DA08-CE7A5AAA2F21}"/>
              </a:ext>
            </a:extLst>
          </p:cNvPr>
          <p:cNvSpPr/>
          <p:nvPr/>
        </p:nvSpPr>
        <p:spPr>
          <a:xfrm>
            <a:off x="371352" y="363283"/>
            <a:ext cx="8335363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ru-RU" sz="4000" b="1" kern="0" spc="-78" dirty="0">
                <a:solidFill>
                  <a:schemeClr val="bg1"/>
                </a:solidFill>
                <a:latin typeface="Sitka Text" pitchFamily="2" charset="0"/>
                <a:ea typeface="Petrona Bold" pitchFamily="34" charset="-122"/>
              </a:rPr>
              <a:t>Опрос выявил</a:t>
            </a:r>
            <a:endParaRPr lang="en-US" sz="4000" b="1" dirty="0">
              <a:solidFill>
                <a:schemeClr val="bg1"/>
              </a:solidFill>
              <a:latin typeface="Sitka Text" pitchFamily="2" charset="0"/>
            </a:endParaRPr>
          </a:p>
        </p:txBody>
      </p:sp>
      <p:pic>
        <p:nvPicPr>
          <p:cNvPr id="8" name="Рисунок 7" descr="Изображение выглядит как обувь, одежд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CC99103-0329-923E-8F74-8B9F14C57C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223" y="1397891"/>
            <a:ext cx="5096826" cy="5096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D6E481-711D-A3AE-EF50-0447FD0A9DCF}"/>
              </a:ext>
            </a:extLst>
          </p:cNvPr>
          <p:cNvSpPr txBox="1"/>
          <p:nvPr/>
        </p:nvSpPr>
        <p:spPr>
          <a:xfrm>
            <a:off x="371352" y="1397891"/>
            <a:ext cx="7614407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+mj-lt"/>
              <a:buAutoNum type="arabicPeriod"/>
            </a:pPr>
            <a:r>
              <a:rPr lang="ru-RU" sz="2000" b="1" dirty="0">
                <a:solidFill>
                  <a:srgbClr val="FF8AAF"/>
                </a:solidFill>
              </a:rPr>
              <a:t>Низкий уровень знаний</a:t>
            </a:r>
            <a:r>
              <a:rPr lang="ru-RU" sz="2000" dirty="0">
                <a:solidFill>
                  <a:srgbClr val="FF8AAF"/>
                </a:solidFill>
              </a:rPr>
              <a:t>: </a:t>
            </a:r>
            <a:r>
              <a:rPr lang="ru-RU" sz="2000" dirty="0">
                <a:solidFill>
                  <a:schemeClr val="bg1"/>
                </a:solidFill>
              </a:rPr>
              <a:t>65% учеников имеют только общее представление о веб-сайтах, 23% знают о HTML и CSS, но не понимают, как они работают. Только 4% имеют базовые знания.</a:t>
            </a:r>
          </a:p>
          <a:p>
            <a:pPr>
              <a:buFont typeface="+mj-lt"/>
              <a:buAutoNum type="arabicPeriod"/>
            </a:pPr>
            <a:r>
              <a:rPr lang="ru-RU" sz="2000" b="1" dirty="0">
                <a:solidFill>
                  <a:srgbClr val="FF8AAF"/>
                </a:solidFill>
              </a:rPr>
              <a:t>Актуальность навыков</a:t>
            </a:r>
            <a:r>
              <a:rPr lang="ru-RU" sz="2000" dirty="0">
                <a:solidFill>
                  <a:srgbClr val="FF8AAF"/>
                </a:solidFill>
              </a:rPr>
              <a:t>: </a:t>
            </a:r>
            <a:r>
              <a:rPr lang="ru-RU" sz="2000" dirty="0">
                <a:solidFill>
                  <a:schemeClr val="bg1"/>
                </a:solidFill>
              </a:rPr>
              <a:t>85% считают веб-разработку полезным и актуальным навыком.</a:t>
            </a:r>
          </a:p>
          <a:p>
            <a:pPr>
              <a:buFont typeface="+mj-lt"/>
              <a:buAutoNum type="arabicPeriod"/>
            </a:pPr>
            <a:r>
              <a:rPr lang="ru-RU" sz="2000" b="1" dirty="0">
                <a:solidFill>
                  <a:srgbClr val="FF8AAF"/>
                </a:solidFill>
              </a:rPr>
              <a:t>Сложность процесса</a:t>
            </a:r>
            <a:r>
              <a:rPr lang="ru-RU" sz="2000" dirty="0">
                <a:solidFill>
                  <a:srgbClr val="FF8AAF"/>
                </a:solidFill>
              </a:rPr>
              <a:t>: </a:t>
            </a:r>
            <a:r>
              <a:rPr lang="ru-RU" sz="2000" dirty="0">
                <a:solidFill>
                  <a:schemeClr val="bg1"/>
                </a:solidFill>
              </a:rPr>
              <a:t>62% считают создание сайтов очень сложным, что подтверждает необходимость проекта.</a:t>
            </a:r>
          </a:p>
          <a:p>
            <a:pPr>
              <a:buFont typeface="+mj-lt"/>
              <a:buAutoNum type="arabicPeriod"/>
            </a:pPr>
            <a:r>
              <a:rPr lang="ru-RU" sz="2000" b="1" dirty="0">
                <a:solidFill>
                  <a:srgbClr val="FF8AAF"/>
                </a:solidFill>
              </a:rPr>
              <a:t>Отсутствие опыта</a:t>
            </a:r>
            <a:r>
              <a:rPr lang="ru-RU" sz="2000" dirty="0">
                <a:solidFill>
                  <a:srgbClr val="FF8AAF"/>
                </a:solidFill>
              </a:rPr>
              <a:t>: </a:t>
            </a:r>
            <a:r>
              <a:rPr lang="ru-RU" sz="2000" dirty="0">
                <a:solidFill>
                  <a:schemeClr val="bg1"/>
                </a:solidFill>
              </a:rPr>
              <a:t>73% учеников не имеют никакого опыта в создании сайтов.</a:t>
            </a:r>
          </a:p>
          <a:p>
            <a:pPr>
              <a:buFont typeface="+mj-lt"/>
              <a:buAutoNum type="arabicPeriod"/>
            </a:pPr>
            <a:r>
              <a:rPr lang="ru-RU" sz="2000" b="1" dirty="0">
                <a:solidFill>
                  <a:srgbClr val="FF8AAF"/>
                </a:solidFill>
              </a:rPr>
              <a:t>Заинтересованность</a:t>
            </a:r>
            <a:r>
              <a:rPr lang="ru-RU" sz="2000" dirty="0">
                <a:solidFill>
                  <a:srgbClr val="FF8AAF"/>
                </a:solidFill>
              </a:rPr>
              <a:t>: </a:t>
            </a:r>
            <a:r>
              <a:rPr lang="ru-RU" sz="2000" dirty="0">
                <a:solidFill>
                  <a:schemeClr val="bg1"/>
                </a:solidFill>
              </a:rPr>
              <a:t>58% (23% — «Да», 35% — «Возможно») потенциально заинтересованы в создании собственного сайта.</a:t>
            </a:r>
          </a:p>
          <a:p>
            <a:pPr>
              <a:buFont typeface="+mj-lt"/>
              <a:buAutoNum type="arabicPeriod"/>
            </a:pPr>
            <a:r>
              <a:rPr lang="ru-RU" sz="2000" b="1" dirty="0">
                <a:solidFill>
                  <a:srgbClr val="FF8AAF"/>
                </a:solidFill>
              </a:rPr>
              <a:t>Основные сложности</a:t>
            </a:r>
            <a:r>
              <a:rPr lang="ru-RU" sz="2000" dirty="0">
                <a:solidFill>
                  <a:schemeClr val="bg1"/>
                </a:solidFill>
              </a:rPr>
              <a:t>: 65% считают программирование самым сложным, 46% — дизайн.</a:t>
            </a:r>
          </a:p>
          <a:p>
            <a:pPr>
              <a:buFont typeface="+mj-lt"/>
              <a:buAutoNum type="arabicPeriod"/>
            </a:pPr>
            <a:r>
              <a:rPr lang="ru-RU" sz="2000" b="1" dirty="0">
                <a:solidFill>
                  <a:srgbClr val="FF8AAF"/>
                </a:solidFill>
              </a:rPr>
              <a:t>Потребности в информации</a:t>
            </a:r>
            <a:r>
              <a:rPr lang="ru-RU" sz="2000" dirty="0">
                <a:solidFill>
                  <a:srgbClr val="FF8AAF"/>
                </a:solidFill>
              </a:rPr>
              <a:t>: </a:t>
            </a:r>
            <a:r>
              <a:rPr lang="ru-RU" sz="2000" dirty="0">
                <a:solidFill>
                  <a:schemeClr val="bg1"/>
                </a:solidFill>
              </a:rPr>
              <a:t>85% нуждаются в пошаговой инструкции, 58% — в примерах кода.</a:t>
            </a: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7324B86B-221E-C091-BCD5-531E22856D64}"/>
              </a:ext>
            </a:extLst>
          </p:cNvPr>
          <p:cNvCxnSpPr>
            <a:cxnSpLocks/>
          </p:cNvCxnSpPr>
          <p:nvPr/>
        </p:nvCxnSpPr>
        <p:spPr>
          <a:xfrm>
            <a:off x="0" y="1061884"/>
            <a:ext cx="74135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8300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F98130F-D163-F4E4-5890-FD523FB41517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4756A1-CE2E-92E7-6712-5BFE0CAF3DE2}"/>
              </a:ext>
            </a:extLst>
          </p:cNvPr>
          <p:cNvSpPr txBox="1"/>
          <p:nvPr/>
        </p:nvSpPr>
        <p:spPr>
          <a:xfrm>
            <a:off x="1947332" y="472347"/>
            <a:ext cx="97569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kern="0" dirty="0">
                <a:solidFill>
                  <a:srgbClr val="FF8AAF"/>
                </a:solidFill>
                <a:effectLst/>
                <a:latin typeface="Sitka Text" pitchFamily="2" charset="0"/>
                <a:ea typeface="Calibri" panose="020F0502020204030204" pitchFamily="34" charset="0"/>
                <a:cs typeface="Tahoma" panose="020B0604030504040204" pitchFamily="34" charset="0"/>
              </a:rPr>
              <a:t>Подготовка к разработке</a:t>
            </a:r>
            <a:endParaRPr lang="ru-RU" sz="4800" b="1" dirty="0">
              <a:solidFill>
                <a:srgbClr val="FF8AAF"/>
              </a:solidFill>
              <a:latin typeface="Sitka Text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F5A836-918F-A13E-B578-6440257FE838}"/>
              </a:ext>
            </a:extLst>
          </p:cNvPr>
          <p:cNvSpPr txBox="1"/>
          <p:nvPr/>
        </p:nvSpPr>
        <p:spPr>
          <a:xfrm>
            <a:off x="1309804" y="2125446"/>
            <a:ext cx="5516021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endParaRPr lang="ru-RU" sz="2800" b="1" dirty="0">
              <a:solidFill>
                <a:schemeClr val="bg1"/>
              </a:solidFill>
            </a:endParaRP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rgbClr val="FF8AAF"/>
                </a:solidFill>
              </a:rPr>
              <a:t>Visual Studio Code</a:t>
            </a:r>
            <a:r>
              <a:rPr lang="ru-RU" sz="2800" dirty="0">
                <a:solidFill>
                  <a:srgbClr val="FF8AAF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– удобный редактор для написания кода.</a:t>
            </a: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rgbClr val="FF8AAF"/>
                </a:solidFill>
              </a:rPr>
              <a:t>Firefox</a:t>
            </a:r>
            <a:r>
              <a:rPr lang="ru-RU" sz="2800" b="1" dirty="0">
                <a:solidFill>
                  <a:schemeClr val="bg1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– браузер для проверки и тестирования сайта.</a:t>
            </a:r>
          </a:p>
          <a:p>
            <a:pPr>
              <a:buFont typeface="+mj-lt"/>
              <a:buAutoNum type="arabicPeriod"/>
            </a:pPr>
            <a:r>
              <a:rPr lang="ru-RU" sz="2800" b="1" dirty="0">
                <a:solidFill>
                  <a:srgbClr val="FF8AAF"/>
                </a:solidFill>
              </a:rPr>
              <a:t>index.html</a:t>
            </a:r>
            <a:r>
              <a:rPr lang="ru-RU" sz="2800" dirty="0">
                <a:solidFill>
                  <a:srgbClr val="FF8AAF"/>
                </a:solidFill>
              </a:rPr>
              <a:t> </a:t>
            </a:r>
            <a:r>
              <a:rPr lang="ru-RU" sz="2800" dirty="0">
                <a:solidFill>
                  <a:schemeClr val="bg1"/>
                </a:solidFill>
              </a:rPr>
              <a:t>– создан главный файл для будущего проекта.</a:t>
            </a:r>
          </a:p>
        </p:txBody>
      </p:sp>
      <p:pic>
        <p:nvPicPr>
          <p:cNvPr id="1026" name="Picture 2" descr="Archivo index.html: qué es y cómo crearlo | Blog de LucusHost">
            <a:extLst>
              <a:ext uri="{FF2B5EF4-FFF2-40B4-BE49-F238E27FC236}">
                <a16:creationId xmlns:a16="http://schemas.microsoft.com/office/drawing/2014/main" id="{2759EFF5-CE8F-5441-C815-0F7F6AF36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765" l="9942" r="89942">
                        <a14:foregroundMark x1="26821" y1="35588" x2="26821" y2="35588"/>
                        <a14:foregroundMark x1="33757" y1="22059" x2="33757" y2="22059"/>
                        <a14:foregroundMark x1="33642" y1="21471" x2="33642" y2="21471"/>
                        <a14:foregroundMark x1="41272" y1="20882" x2="41272" y2="20882"/>
                        <a14:foregroundMark x1="55029" y1="21471" x2="55029" y2="21471"/>
                        <a14:foregroundMark x1="69711" y1="26765" x2="69711" y2="26765"/>
                        <a14:foregroundMark x1="28439" y1="50882" x2="28439" y2="50882"/>
                        <a14:foregroundMark x1="49827" y1="91765" x2="49827" y2="91765"/>
                        <a14:foregroundMark x1="43699" y1="21765" x2="43699" y2="21765"/>
                        <a14:foregroundMark x1="61503" y1="49706" x2="61503" y2="4970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920" y="2035019"/>
            <a:ext cx="7878352" cy="3354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69A630-D31A-F4A3-D6BB-6D1B1BB66019}"/>
              </a:ext>
            </a:extLst>
          </p:cNvPr>
          <p:cNvSpPr txBox="1"/>
          <p:nvPr/>
        </p:nvSpPr>
        <p:spPr>
          <a:xfrm>
            <a:off x="1584959" y="1632039"/>
            <a:ext cx="90220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400" b="1" dirty="0">
                <a:solidFill>
                  <a:schemeClr val="bg1"/>
                </a:solidFill>
              </a:rPr>
              <a:t>Перед стартом работы было подготовлено всё необходимое:</a:t>
            </a:r>
            <a:endParaRPr lang="en-US" sz="2400" b="1" dirty="0">
              <a:solidFill>
                <a:schemeClr val="bg1"/>
              </a:solidFill>
            </a:endParaRPr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825D9827-AEC9-68FD-3244-275004B2D72A}"/>
              </a:ext>
            </a:extLst>
          </p:cNvPr>
          <p:cNvCxnSpPr/>
          <p:nvPr/>
        </p:nvCxnSpPr>
        <p:spPr>
          <a:xfrm>
            <a:off x="0" y="2248150"/>
            <a:ext cx="12192000" cy="0"/>
          </a:xfrm>
          <a:prstGeom prst="line">
            <a:avLst/>
          </a:prstGeom>
          <a:ln w="38100">
            <a:solidFill>
              <a:srgbClr val="896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8CE4448C-5CB4-59C4-13A9-55586450EE2D}"/>
              </a:ext>
            </a:extLst>
          </p:cNvPr>
          <p:cNvCxnSpPr/>
          <p:nvPr/>
        </p:nvCxnSpPr>
        <p:spPr>
          <a:xfrm>
            <a:off x="38944" y="1509334"/>
            <a:ext cx="12192000" cy="0"/>
          </a:xfrm>
          <a:prstGeom prst="line">
            <a:avLst/>
          </a:prstGeom>
          <a:ln w="38100">
            <a:solidFill>
              <a:srgbClr val="896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790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3FE9EEB-B175-E738-7EC7-122CC2C2119C}"/>
              </a:ext>
            </a:extLst>
          </p:cNvPr>
          <p:cNvSpPr/>
          <p:nvPr/>
        </p:nvSpPr>
        <p:spPr>
          <a:xfrm>
            <a:off x="-20796" y="772160"/>
            <a:ext cx="7711915" cy="4917440"/>
          </a:xfrm>
          <a:prstGeom prst="rect">
            <a:avLst/>
          </a:prstGeom>
          <a:solidFill>
            <a:srgbClr val="896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C14E13F0-5D55-466A-2EFF-9CB2FF1F557C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ED5BF27-DB47-8AFA-77B5-BD8594DB6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796" y="1059449"/>
            <a:ext cx="7444211" cy="43428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1F1ECD-B366-B392-50B6-6525087D4A3E}"/>
              </a:ext>
            </a:extLst>
          </p:cNvPr>
          <p:cNvSpPr txBox="1"/>
          <p:nvPr/>
        </p:nvSpPr>
        <p:spPr>
          <a:xfrm>
            <a:off x="8055135" y="1674673"/>
            <a:ext cx="35576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kern="0" dirty="0">
                <a:solidFill>
                  <a:schemeClr val="bg1"/>
                </a:solidFill>
                <a:effectLst/>
                <a:latin typeface="Ihter"/>
                <a:ea typeface="Calibri" panose="020F0502020204030204" pitchFamily="34" charset="0"/>
                <a:cs typeface="Tahoma" panose="020B0604030504040204" pitchFamily="34" charset="0"/>
              </a:rPr>
              <a:t>Была создана основная структура HTML-документа, включающая все необходимые элементы для корректной работы веб-сайта </a:t>
            </a:r>
            <a:endParaRPr lang="ru-RU" dirty="0">
              <a:solidFill>
                <a:schemeClr val="bg1"/>
              </a:solidFill>
              <a:latin typeface="Iht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33C55-211D-93DB-90F8-B2BDD3AA5340}"/>
              </a:ext>
            </a:extLst>
          </p:cNvPr>
          <p:cNvSpPr txBox="1"/>
          <p:nvPr/>
        </p:nvSpPr>
        <p:spPr>
          <a:xfrm>
            <a:off x="8055135" y="3090134"/>
            <a:ext cx="355769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Ihter"/>
              </a:rPr>
              <a:t>Был добавлен код для правильной работы сайта. </a:t>
            </a:r>
            <a:endParaRPr lang="en-US" dirty="0">
              <a:solidFill>
                <a:schemeClr val="bg1"/>
              </a:solidFill>
              <a:latin typeface="Ihter"/>
            </a:endParaRPr>
          </a:p>
          <a:p>
            <a:r>
              <a:rPr lang="ru-RU" dirty="0">
                <a:solidFill>
                  <a:schemeClr val="bg1"/>
                </a:solidFill>
                <a:latin typeface="Ihter"/>
              </a:rPr>
              <a:t>Сам по себе он ничего не отображает, но необходим, чтобы остальной контент корректно работал. </a:t>
            </a:r>
            <a:endParaRPr lang="en-US" dirty="0">
              <a:solidFill>
                <a:schemeClr val="bg1"/>
              </a:solidFill>
              <a:latin typeface="Ihter"/>
            </a:endParaRPr>
          </a:p>
          <a:p>
            <a:r>
              <a:rPr lang="ru-RU" dirty="0">
                <a:solidFill>
                  <a:schemeClr val="bg1"/>
                </a:solidFill>
                <a:latin typeface="Ihter"/>
              </a:rPr>
              <a:t>Также этот базовый код добавил название странице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95E284-947E-249F-98AA-E6B2C325393B}"/>
              </a:ext>
            </a:extLst>
          </p:cNvPr>
          <p:cNvSpPr txBox="1"/>
          <p:nvPr/>
        </p:nvSpPr>
        <p:spPr>
          <a:xfrm>
            <a:off x="7792720" y="8132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3600" b="1" kern="0" dirty="0">
                <a:solidFill>
                  <a:srgbClr val="FF8AAF"/>
                </a:solidFill>
                <a:effectLst/>
                <a:latin typeface="Sitka Text" pitchFamily="2" charset="0"/>
                <a:ea typeface="Calibri" panose="020F0502020204030204" pitchFamily="34" charset="0"/>
                <a:cs typeface="Tahoma" panose="020B0604030504040204" pitchFamily="34" charset="0"/>
              </a:rPr>
              <a:t>На первом этапе</a:t>
            </a:r>
            <a:r>
              <a:rPr lang="ru-RU" sz="3600" b="1" kern="0" dirty="0">
                <a:solidFill>
                  <a:srgbClr val="FF8AAF"/>
                </a:solidFill>
                <a:latin typeface="Sitka Text" pitchFamily="2" charset="0"/>
                <a:ea typeface="Calibri" panose="020F0502020204030204" pitchFamily="34" charset="0"/>
                <a:cs typeface="Tahoma" panose="020B0604030504040204" pitchFamily="34" charset="0"/>
              </a:rPr>
              <a:t>:</a:t>
            </a:r>
            <a:r>
              <a:rPr lang="ru-RU" sz="3600" b="1" kern="0" dirty="0">
                <a:solidFill>
                  <a:srgbClr val="FF8AAF"/>
                </a:solidFill>
                <a:effectLst/>
                <a:latin typeface="Sitka Text" pitchFamily="2" charset="0"/>
                <a:ea typeface="Calibri" panose="020F0502020204030204" pitchFamily="34" charset="0"/>
                <a:cs typeface="Tahoma" panose="020B0604030504040204" pitchFamily="34" charset="0"/>
              </a:rPr>
              <a:t> </a:t>
            </a:r>
            <a:endParaRPr lang="ru-RU" sz="3600" b="1" dirty="0">
              <a:solidFill>
                <a:srgbClr val="FF8AAF"/>
              </a:solidFill>
              <a:latin typeface="Sitka Tex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7743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482825C1-9F08-19D0-7F4C-7DC895C6C82B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B62112E7-30F2-E500-1BF6-700861E1CB81}"/>
              </a:ext>
            </a:extLst>
          </p:cNvPr>
          <p:cNvSpPr/>
          <p:nvPr/>
        </p:nvSpPr>
        <p:spPr>
          <a:xfrm>
            <a:off x="4014914" y="1442719"/>
            <a:ext cx="8177086" cy="4277360"/>
          </a:xfrm>
          <a:prstGeom prst="rect">
            <a:avLst/>
          </a:prstGeom>
          <a:solidFill>
            <a:srgbClr val="896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A88EFE-63A6-C093-D1F6-7456488AAF76}"/>
              </a:ext>
            </a:extLst>
          </p:cNvPr>
          <p:cNvSpPr txBox="1"/>
          <p:nvPr/>
        </p:nvSpPr>
        <p:spPr>
          <a:xfrm>
            <a:off x="681143" y="436354"/>
            <a:ext cx="7328747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400" b="1" dirty="0">
                <a:solidFill>
                  <a:srgbClr val="FF8AAF"/>
                </a:solidFill>
                <a:latin typeface="Sitka Text" pitchFamily="2" charset="0"/>
              </a:rPr>
              <a:t>Навигационное меню</a:t>
            </a:r>
          </a:p>
        </p:txBody>
      </p:sp>
      <p:pic>
        <p:nvPicPr>
          <p:cNvPr id="5" name="Изображение4">
            <a:extLst>
              <a:ext uri="{FF2B5EF4-FFF2-40B4-BE49-F238E27FC236}">
                <a16:creationId xmlns:a16="http://schemas.microsoft.com/office/drawing/2014/main" id="{3C6007D4-4231-9B57-B3BA-6A572475B4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26919" y="1738312"/>
            <a:ext cx="7865081" cy="3686175"/>
          </a:xfrm>
          <a:prstGeom prst="rect">
            <a:avLst/>
          </a:prstGeom>
          <a:noFill/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B0B7BB-8723-D47F-850B-AE8B30C930AB}"/>
              </a:ext>
            </a:extLst>
          </p:cNvPr>
          <p:cNvSpPr txBox="1"/>
          <p:nvPr/>
        </p:nvSpPr>
        <p:spPr>
          <a:xfrm>
            <a:off x="681143" y="1667191"/>
            <a:ext cx="291360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kern="0" dirty="0">
                <a:solidFill>
                  <a:schemeClr val="bg1"/>
                </a:solidFill>
                <a:effectLst/>
                <a:latin typeface="Ihter"/>
                <a:ea typeface="Calibri" panose="020F0502020204030204" pitchFamily="34" charset="0"/>
                <a:cs typeface="Tahoma" panose="020B0604030504040204" pitchFamily="34" charset="0"/>
              </a:rPr>
              <a:t>После создания базовой структуры была разработана навигация сайта</a:t>
            </a:r>
            <a:endParaRPr lang="ru-RU" sz="2000" dirty="0">
              <a:solidFill>
                <a:schemeClr val="bg1"/>
              </a:solidFill>
              <a:latin typeface="Ihte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47D536-9155-811C-4B9D-5FBD1F041D49}"/>
              </a:ext>
            </a:extLst>
          </p:cNvPr>
          <p:cNvSpPr txBox="1"/>
          <p:nvPr/>
        </p:nvSpPr>
        <p:spPr>
          <a:xfrm>
            <a:off x="681143" y="3244803"/>
            <a:ext cx="29136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При нажатии на любой пункт меню будет открываться страница сайта.</a:t>
            </a:r>
          </a:p>
        </p:txBody>
      </p:sp>
      <p:pic>
        <p:nvPicPr>
          <p:cNvPr id="1026" name="Picture 2" descr="Рисунок 1, Рисунок">
            <a:extLst>
              <a:ext uri="{FF2B5EF4-FFF2-40B4-BE49-F238E27FC236}">
                <a16:creationId xmlns:a16="http://schemas.microsoft.com/office/drawing/2014/main" id="{8C745727-ABEF-E4AB-41C9-8FBC220C8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919" y="1738312"/>
            <a:ext cx="7865081" cy="328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676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4A83710-B715-E28D-E558-F48EC0243E46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5A61406-C6A8-57F7-22FF-39698E491C4E}"/>
              </a:ext>
            </a:extLst>
          </p:cNvPr>
          <p:cNvSpPr txBox="1"/>
          <p:nvPr/>
        </p:nvSpPr>
        <p:spPr>
          <a:xfrm>
            <a:off x="2114618" y="127199"/>
            <a:ext cx="8489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Основные секции</a:t>
            </a:r>
            <a:r>
              <a:rPr lang="en-US" sz="4800" b="1" dirty="0">
                <a:solidFill>
                  <a:srgbClr val="FF8AAF"/>
                </a:solidFill>
                <a:latin typeface="Sitka Text" pitchFamily="2" charset="0"/>
              </a:rPr>
              <a:t> </a:t>
            </a:r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 сайта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D01681AD-DC2C-BA40-10D4-1EC0052A33F1}"/>
              </a:ext>
            </a:extLst>
          </p:cNvPr>
          <p:cNvSpPr/>
          <p:nvPr/>
        </p:nvSpPr>
        <p:spPr>
          <a:xfrm>
            <a:off x="1282958" y="1155084"/>
            <a:ext cx="9626085" cy="5702916"/>
          </a:xfrm>
          <a:prstGeom prst="rect">
            <a:avLst/>
          </a:prstGeom>
          <a:solidFill>
            <a:srgbClr val="896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C2E900F-49F8-57ED-48CA-77843C417393}"/>
              </a:ext>
            </a:extLst>
          </p:cNvPr>
          <p:cNvSpPr txBox="1"/>
          <p:nvPr/>
        </p:nvSpPr>
        <p:spPr>
          <a:xfrm>
            <a:off x="2642638" y="773530"/>
            <a:ext cx="690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Далее на </a:t>
            </a:r>
            <a:r>
              <a:rPr lang="en-US" dirty="0">
                <a:solidFill>
                  <a:schemeClr val="bg1"/>
                </a:solidFill>
              </a:rPr>
              <a:t>html </a:t>
            </a:r>
            <a:r>
              <a:rPr lang="ru-RU" dirty="0">
                <a:solidFill>
                  <a:schemeClr val="bg1"/>
                </a:solidFill>
              </a:rPr>
              <a:t>был написан основной контент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страниц  сайта</a:t>
            </a:r>
          </a:p>
        </p:txBody>
      </p:sp>
      <p:pic>
        <p:nvPicPr>
          <p:cNvPr id="2050" name="Picture 2" descr="Рисунок 2, Рисунок">
            <a:extLst>
              <a:ext uri="{FF2B5EF4-FFF2-40B4-BE49-F238E27FC236}">
                <a16:creationId xmlns:a16="http://schemas.microsoft.com/office/drawing/2014/main" id="{2DC1D934-4918-2021-D599-0FDDD07E1D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76" y="1276091"/>
            <a:ext cx="8963049" cy="56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7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4C9815-F796-AA6F-5758-EA6FD4A98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70697171-F269-5D4B-DC7D-7ABB1BED6DE1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44BBD2-8FD6-9ABA-DCBB-66D35F218455}"/>
              </a:ext>
            </a:extLst>
          </p:cNvPr>
          <p:cNvSpPr txBox="1"/>
          <p:nvPr/>
        </p:nvSpPr>
        <p:spPr>
          <a:xfrm>
            <a:off x="2114618" y="127199"/>
            <a:ext cx="8489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Основные секции</a:t>
            </a:r>
            <a:r>
              <a:rPr lang="en-US" sz="4800" b="1" dirty="0">
                <a:solidFill>
                  <a:srgbClr val="FF8AAF"/>
                </a:solidFill>
                <a:latin typeface="Sitka Text" pitchFamily="2" charset="0"/>
              </a:rPr>
              <a:t> </a:t>
            </a:r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 сайта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1839696-68F4-8727-8F7F-E43D65C53900}"/>
              </a:ext>
            </a:extLst>
          </p:cNvPr>
          <p:cNvSpPr/>
          <p:nvPr/>
        </p:nvSpPr>
        <p:spPr>
          <a:xfrm>
            <a:off x="1282958" y="1155084"/>
            <a:ext cx="9626085" cy="5702916"/>
          </a:xfrm>
          <a:prstGeom prst="rect">
            <a:avLst/>
          </a:prstGeom>
          <a:solidFill>
            <a:srgbClr val="896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F49D6D-5372-1DA4-78BF-55FE891420B4}"/>
              </a:ext>
            </a:extLst>
          </p:cNvPr>
          <p:cNvSpPr txBox="1"/>
          <p:nvPr/>
        </p:nvSpPr>
        <p:spPr>
          <a:xfrm>
            <a:off x="2642638" y="773530"/>
            <a:ext cx="690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Далее на </a:t>
            </a:r>
            <a:r>
              <a:rPr lang="en-US" dirty="0">
                <a:solidFill>
                  <a:schemeClr val="bg1"/>
                </a:solidFill>
              </a:rPr>
              <a:t>html </a:t>
            </a:r>
            <a:r>
              <a:rPr lang="ru-RU" dirty="0">
                <a:solidFill>
                  <a:schemeClr val="bg1"/>
                </a:solidFill>
              </a:rPr>
              <a:t>был написан основной контент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страниц  сайта</a:t>
            </a:r>
          </a:p>
        </p:txBody>
      </p:sp>
      <p:pic>
        <p:nvPicPr>
          <p:cNvPr id="2050" name="Picture 2" descr="Рисунок 2, Рисунок">
            <a:extLst>
              <a:ext uri="{FF2B5EF4-FFF2-40B4-BE49-F238E27FC236}">
                <a16:creationId xmlns:a16="http://schemas.microsoft.com/office/drawing/2014/main" id="{B02A5EBD-2E0F-4610-D2B6-003178682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76" y="1276091"/>
            <a:ext cx="8963049" cy="56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исунок 3, Рисунок">
            <a:extLst>
              <a:ext uri="{FF2B5EF4-FFF2-40B4-BE49-F238E27FC236}">
                <a16:creationId xmlns:a16="http://schemas.microsoft.com/office/drawing/2014/main" id="{7C400284-FD76-36EB-E687-6A8EF6BA0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87499" y="-417970"/>
            <a:ext cx="8990025" cy="89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2547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E31114-C68E-75AB-2DE2-22B21DD4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D8C983E3-51BA-F5C9-B33E-890A838091C2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3B4C68-EF99-B492-6BEE-A926585C0807}"/>
              </a:ext>
            </a:extLst>
          </p:cNvPr>
          <p:cNvSpPr txBox="1"/>
          <p:nvPr/>
        </p:nvSpPr>
        <p:spPr>
          <a:xfrm>
            <a:off x="2114618" y="127199"/>
            <a:ext cx="8489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Основные секции</a:t>
            </a:r>
            <a:r>
              <a:rPr lang="en-US" sz="4800" b="1" dirty="0">
                <a:solidFill>
                  <a:srgbClr val="FF8AAF"/>
                </a:solidFill>
                <a:latin typeface="Sitka Text" pitchFamily="2" charset="0"/>
              </a:rPr>
              <a:t> </a:t>
            </a:r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 сайта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CA07115-1F73-E3EB-0B69-5C6BC1894167}"/>
              </a:ext>
            </a:extLst>
          </p:cNvPr>
          <p:cNvSpPr/>
          <p:nvPr/>
        </p:nvSpPr>
        <p:spPr>
          <a:xfrm>
            <a:off x="1282958" y="1155084"/>
            <a:ext cx="9626085" cy="5702916"/>
          </a:xfrm>
          <a:prstGeom prst="rect">
            <a:avLst/>
          </a:prstGeom>
          <a:solidFill>
            <a:srgbClr val="896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4831243-726E-0E85-F6F3-46A72180E45E}"/>
              </a:ext>
            </a:extLst>
          </p:cNvPr>
          <p:cNvSpPr txBox="1"/>
          <p:nvPr/>
        </p:nvSpPr>
        <p:spPr>
          <a:xfrm>
            <a:off x="2642638" y="773530"/>
            <a:ext cx="690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Далее на </a:t>
            </a:r>
            <a:r>
              <a:rPr lang="en-US" dirty="0">
                <a:solidFill>
                  <a:schemeClr val="bg1"/>
                </a:solidFill>
              </a:rPr>
              <a:t>html </a:t>
            </a:r>
            <a:r>
              <a:rPr lang="ru-RU" dirty="0">
                <a:solidFill>
                  <a:schemeClr val="bg1"/>
                </a:solidFill>
              </a:rPr>
              <a:t>был написан основной контент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страниц  сайта</a:t>
            </a:r>
          </a:p>
        </p:txBody>
      </p:sp>
      <p:pic>
        <p:nvPicPr>
          <p:cNvPr id="2050" name="Picture 2" descr="Рисунок 2, Рисунок">
            <a:extLst>
              <a:ext uri="{FF2B5EF4-FFF2-40B4-BE49-F238E27FC236}">
                <a16:creationId xmlns:a16="http://schemas.microsoft.com/office/drawing/2014/main" id="{BA916042-74B1-9201-F1AE-EB94A3F3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76" y="1276091"/>
            <a:ext cx="8963049" cy="56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Рисунок 3, Рисунок">
            <a:extLst>
              <a:ext uri="{FF2B5EF4-FFF2-40B4-BE49-F238E27FC236}">
                <a16:creationId xmlns:a16="http://schemas.microsoft.com/office/drawing/2014/main" id="{4E68480F-9EEE-5782-2D44-5A0DC610D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587499" y="-417970"/>
            <a:ext cx="8990025" cy="899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Рисунок 5, Рисунок">
            <a:extLst>
              <a:ext uri="{FF2B5EF4-FFF2-40B4-BE49-F238E27FC236}">
                <a16:creationId xmlns:a16="http://schemas.microsoft.com/office/drawing/2014/main" id="{C7028B02-178D-19F6-9B50-C201EF82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498" y="1258542"/>
            <a:ext cx="8959130" cy="559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18743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0C6B74-4E3C-2F0A-8ACD-A7C9B980E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356F58FF-E627-5FAC-5C87-4ADC6C727DFE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2E595-AB54-6C84-B253-665686BF8F84}"/>
              </a:ext>
            </a:extLst>
          </p:cNvPr>
          <p:cNvSpPr txBox="1"/>
          <p:nvPr/>
        </p:nvSpPr>
        <p:spPr>
          <a:xfrm>
            <a:off x="2114618" y="127199"/>
            <a:ext cx="8489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Основные секции</a:t>
            </a:r>
            <a:r>
              <a:rPr lang="en-US" sz="4800" b="1" dirty="0">
                <a:solidFill>
                  <a:srgbClr val="FF8AAF"/>
                </a:solidFill>
                <a:latin typeface="Sitka Text" pitchFamily="2" charset="0"/>
              </a:rPr>
              <a:t> </a:t>
            </a:r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 сайта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53AE518D-B6E5-98AA-BF29-A963BDA34000}"/>
              </a:ext>
            </a:extLst>
          </p:cNvPr>
          <p:cNvSpPr/>
          <p:nvPr/>
        </p:nvSpPr>
        <p:spPr>
          <a:xfrm>
            <a:off x="1282958" y="1155084"/>
            <a:ext cx="9626085" cy="5702916"/>
          </a:xfrm>
          <a:prstGeom prst="rect">
            <a:avLst/>
          </a:prstGeom>
          <a:solidFill>
            <a:srgbClr val="896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92A7FF-6710-F8B6-B63F-834B79A4642D}"/>
              </a:ext>
            </a:extLst>
          </p:cNvPr>
          <p:cNvSpPr txBox="1"/>
          <p:nvPr/>
        </p:nvSpPr>
        <p:spPr>
          <a:xfrm>
            <a:off x="2642638" y="773530"/>
            <a:ext cx="690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Далее на </a:t>
            </a:r>
            <a:r>
              <a:rPr lang="en-US" dirty="0">
                <a:solidFill>
                  <a:schemeClr val="bg1"/>
                </a:solidFill>
              </a:rPr>
              <a:t>html </a:t>
            </a:r>
            <a:r>
              <a:rPr lang="ru-RU" dirty="0">
                <a:solidFill>
                  <a:schemeClr val="bg1"/>
                </a:solidFill>
              </a:rPr>
              <a:t>был написан основной контент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страниц  сайта</a:t>
            </a:r>
          </a:p>
        </p:txBody>
      </p:sp>
      <p:pic>
        <p:nvPicPr>
          <p:cNvPr id="2050" name="Picture 2" descr="Рисунок 2, Рисунок">
            <a:extLst>
              <a:ext uri="{FF2B5EF4-FFF2-40B4-BE49-F238E27FC236}">
                <a16:creationId xmlns:a16="http://schemas.microsoft.com/office/drawing/2014/main" id="{21433BA6-C413-BE10-DA9A-592D570D23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76" y="1276091"/>
            <a:ext cx="8963049" cy="56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исунок 7, Рисунок">
            <a:extLst>
              <a:ext uri="{FF2B5EF4-FFF2-40B4-BE49-F238E27FC236}">
                <a16:creationId xmlns:a16="http://schemas.microsoft.com/office/drawing/2014/main" id="{3BF39326-61D8-0A7A-09A7-537943E887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74" y="1263869"/>
            <a:ext cx="8990026" cy="56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724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974" y="899017"/>
            <a:ext cx="4169768" cy="5211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4000" b="1" kern="0" spc="-66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  <a:cs typeface="Petrona Bold" pitchFamily="34" charset="-120"/>
              </a:rPr>
              <a:t>Актуальность</a:t>
            </a:r>
            <a:r>
              <a:rPr lang="en-US" sz="3600" b="1" kern="0" spc="-66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  <a:cs typeface="Petrona Bold" pitchFamily="34" charset="-120"/>
              </a:rPr>
              <a:t> темы</a:t>
            </a:r>
            <a:endParaRPr lang="en-US" sz="3600" b="1" dirty="0">
              <a:latin typeface="Sitka Text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511377" y="2007547"/>
            <a:ext cx="2529483" cy="26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400" b="1" kern="0" spc="-3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Востребованный навык</a:t>
            </a:r>
            <a:endParaRPr lang="en-US" sz="2400" dirty="0"/>
          </a:p>
        </p:txBody>
      </p:sp>
      <p:sp>
        <p:nvSpPr>
          <p:cNvPr id="4" name="Text 2"/>
          <p:cNvSpPr/>
          <p:nvPr/>
        </p:nvSpPr>
        <p:spPr>
          <a:xfrm>
            <a:off x="412254" y="1758554"/>
            <a:ext cx="5346303" cy="3083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375164">
              <a:lnSpc>
                <a:spcPct val="150000"/>
              </a:lnSpc>
              <a:spcAft>
                <a:spcPts val="667"/>
              </a:spcAft>
            </a:pPr>
            <a:endParaRPr lang="ru-RU" sz="2000" dirty="0">
              <a:solidFill>
                <a:schemeClr val="bg1"/>
              </a:solidFill>
              <a:latin typeface="Inter" panose="020B0604020202020204" charset="0"/>
              <a:ea typeface="Inter" panose="020B0604020202020204" charset="0"/>
              <a:cs typeface="Tahoma" panose="020B060403050404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5758557" y="5462248"/>
            <a:ext cx="2116138" cy="260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2400" b="1" kern="0" spc="-3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Просто, как кажется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5758557" y="5853267"/>
            <a:ext cx="5346303" cy="508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20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Создание сайтов может </a:t>
            </a:r>
            <a:r>
              <a:rPr lang="en-US" sz="2000" kern="0" spc="-25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показаться</a:t>
            </a:r>
            <a:r>
              <a:rPr lang="en-US" sz="20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</a:t>
            </a:r>
            <a:r>
              <a:rPr lang="en-US" sz="2000" kern="0" spc="-25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сложным</a:t>
            </a:r>
            <a:r>
              <a:rPr lang="ru-RU" sz="20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н</a:t>
            </a:r>
            <a:r>
              <a:rPr lang="en-US" sz="20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 </a:t>
            </a:r>
            <a:r>
              <a:rPr lang="ru-RU" sz="20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 совсем не так</a:t>
            </a:r>
            <a:r>
              <a:rPr lang="en-US" sz="2000" kern="0" spc="-25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</a:t>
            </a:r>
            <a:endParaRPr lang="en-US" sz="20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2C529F9-C1A4-B495-B0E4-CDD5A199D190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145A2A-2C6B-0F78-63B4-DD3477C38F2B}"/>
              </a:ext>
            </a:extLst>
          </p:cNvPr>
          <p:cNvSpPr txBox="1"/>
          <p:nvPr/>
        </p:nvSpPr>
        <p:spPr>
          <a:xfrm>
            <a:off x="412254" y="2335429"/>
            <a:ext cx="458119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Потребность в специалистах способных создавать веб сайты постоянно растёт. В современном мире наличие собственного веб-сайта становится важным инструментом как для бизнеса, так и для личного профессионального развития.</a:t>
            </a:r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BDFB27D-605B-1355-CB88-8D5243ED98DF}"/>
              </a:ext>
            </a:extLst>
          </p:cNvPr>
          <p:cNvCxnSpPr/>
          <p:nvPr/>
        </p:nvCxnSpPr>
        <p:spPr>
          <a:xfrm>
            <a:off x="-20725" y="1589383"/>
            <a:ext cx="5238055" cy="0"/>
          </a:xfrm>
          <a:prstGeom prst="line">
            <a:avLst/>
          </a:prstGeom>
          <a:ln w="28575" cmpd="sng">
            <a:solidFill>
              <a:srgbClr val="896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age 0" descr="preencoded.png">
            <a:extLst>
              <a:ext uri="{FF2B5EF4-FFF2-40B4-BE49-F238E27FC236}">
                <a16:creationId xmlns:a16="http://schemas.microsoft.com/office/drawing/2014/main" id="{E3E6B686-03C5-FA15-3AB1-D57836615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23792" y="587654"/>
            <a:ext cx="6355954" cy="4348812"/>
          </a:xfrm>
          <a:prstGeom prst="rect">
            <a:avLst/>
          </a:prstGeom>
          <a:effectLst>
            <a:softEdge rad="457200"/>
          </a:effectLst>
        </p:spPr>
      </p:pic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2FDC87C9-A0EF-5265-A29D-219AD42149E3}"/>
              </a:ext>
            </a:extLst>
          </p:cNvPr>
          <p:cNvCxnSpPr>
            <a:cxnSpLocks/>
          </p:cNvCxnSpPr>
          <p:nvPr/>
        </p:nvCxnSpPr>
        <p:spPr>
          <a:xfrm>
            <a:off x="5217330" y="1589383"/>
            <a:ext cx="0" cy="3553835"/>
          </a:xfrm>
          <a:prstGeom prst="line">
            <a:avLst/>
          </a:prstGeom>
          <a:ln>
            <a:solidFill>
              <a:srgbClr val="896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BA5C7D08-13D3-E474-F492-1866E46FC842}"/>
              </a:ext>
            </a:extLst>
          </p:cNvPr>
          <p:cNvCxnSpPr>
            <a:cxnSpLocks/>
          </p:cNvCxnSpPr>
          <p:nvPr/>
        </p:nvCxnSpPr>
        <p:spPr>
          <a:xfrm flipV="1">
            <a:off x="5217330" y="5131542"/>
            <a:ext cx="6974670" cy="11676"/>
          </a:xfrm>
          <a:prstGeom prst="line">
            <a:avLst/>
          </a:prstGeom>
          <a:ln>
            <a:solidFill>
              <a:srgbClr val="896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12224-90ED-AF57-CA42-3810BC3962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4CE43F7-8751-B736-4770-209D09686D74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62A8F6-E200-C361-FA96-994143799135}"/>
              </a:ext>
            </a:extLst>
          </p:cNvPr>
          <p:cNvSpPr txBox="1"/>
          <p:nvPr/>
        </p:nvSpPr>
        <p:spPr>
          <a:xfrm>
            <a:off x="2114618" y="127199"/>
            <a:ext cx="84898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Основные секции</a:t>
            </a:r>
            <a:r>
              <a:rPr lang="en-US" sz="4800" b="1" dirty="0">
                <a:solidFill>
                  <a:srgbClr val="FF8AAF"/>
                </a:solidFill>
                <a:latin typeface="Sitka Text" pitchFamily="2" charset="0"/>
              </a:rPr>
              <a:t> </a:t>
            </a:r>
            <a:r>
              <a:rPr lang="ru-RU" sz="4800" b="1" dirty="0">
                <a:solidFill>
                  <a:srgbClr val="FF8AAF"/>
                </a:solidFill>
                <a:latin typeface="Sitka Text" pitchFamily="2" charset="0"/>
              </a:rPr>
              <a:t> сайта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3D7D634-D8E4-C9A2-84A3-C3E9781DCCF9}"/>
              </a:ext>
            </a:extLst>
          </p:cNvPr>
          <p:cNvSpPr/>
          <p:nvPr/>
        </p:nvSpPr>
        <p:spPr>
          <a:xfrm>
            <a:off x="1282958" y="1155084"/>
            <a:ext cx="9626085" cy="5702916"/>
          </a:xfrm>
          <a:prstGeom prst="rect">
            <a:avLst/>
          </a:prstGeom>
          <a:solidFill>
            <a:srgbClr val="896ED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140802D-DF23-5B90-2891-C891F06D5692}"/>
              </a:ext>
            </a:extLst>
          </p:cNvPr>
          <p:cNvSpPr txBox="1"/>
          <p:nvPr/>
        </p:nvSpPr>
        <p:spPr>
          <a:xfrm>
            <a:off x="2642638" y="773530"/>
            <a:ext cx="6906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Далее на </a:t>
            </a:r>
            <a:r>
              <a:rPr lang="en-US" dirty="0">
                <a:solidFill>
                  <a:schemeClr val="bg1"/>
                </a:solidFill>
              </a:rPr>
              <a:t>html </a:t>
            </a:r>
            <a:r>
              <a:rPr lang="ru-RU" dirty="0">
                <a:solidFill>
                  <a:schemeClr val="bg1"/>
                </a:solidFill>
              </a:rPr>
              <a:t>был написан основной контент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для страниц  сайта</a:t>
            </a:r>
          </a:p>
        </p:txBody>
      </p:sp>
      <p:pic>
        <p:nvPicPr>
          <p:cNvPr id="2050" name="Picture 2" descr="Рисунок 2, Рисунок">
            <a:extLst>
              <a:ext uri="{FF2B5EF4-FFF2-40B4-BE49-F238E27FC236}">
                <a16:creationId xmlns:a16="http://schemas.microsoft.com/office/drawing/2014/main" id="{BDE6E3F6-E592-5D0C-2C6C-C78B639AF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76" y="1276091"/>
            <a:ext cx="8963049" cy="5601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Рисунок 7, Рисунок">
            <a:extLst>
              <a:ext uri="{FF2B5EF4-FFF2-40B4-BE49-F238E27FC236}">
                <a16:creationId xmlns:a16="http://schemas.microsoft.com/office/drawing/2014/main" id="{803E6D88-BA87-947C-0DF5-2DA54C6E6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74" y="1263869"/>
            <a:ext cx="8990026" cy="5601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Рисунок 9, Рисунок">
            <a:extLst>
              <a:ext uri="{FF2B5EF4-FFF2-40B4-BE49-F238E27FC236}">
                <a16:creationId xmlns:a16="http://schemas.microsoft.com/office/drawing/2014/main" id="{A3CE577B-E3CD-6D06-901F-F9E037AD2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090" y="1263868"/>
            <a:ext cx="8950609" cy="5594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7359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21F62A-22F5-52BC-1796-2F72860C0F6D}"/>
              </a:ext>
            </a:extLst>
          </p:cNvPr>
          <p:cNvSpPr txBox="1"/>
          <p:nvPr/>
        </p:nvSpPr>
        <p:spPr>
          <a:xfrm>
            <a:off x="2363247" y="318595"/>
            <a:ext cx="746550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6000" b="1" dirty="0">
                <a:solidFill>
                  <a:srgbClr val="FF8AAF"/>
                </a:solidFill>
                <a:latin typeface="Sitka Text" pitchFamily="2" charset="0"/>
              </a:rPr>
              <a:t>Стилизация сайта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9E8F62-B1CD-C911-471F-74882280B33C}"/>
              </a:ext>
            </a:extLst>
          </p:cNvPr>
          <p:cNvSpPr txBox="1"/>
          <p:nvPr/>
        </p:nvSpPr>
        <p:spPr>
          <a:xfrm>
            <a:off x="6303556" y="1881043"/>
            <a:ext cx="565476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ru-RU" sz="2400" dirty="0">
                <a:solidFill>
                  <a:schemeClr val="bg1"/>
                </a:solidFill>
                <a:effectLst/>
              </a:rPr>
              <a:t>Чтобы сайт выглядел лучше, был создан и подключен к </a:t>
            </a:r>
            <a:r>
              <a:rPr lang="en-US" sz="2400" dirty="0">
                <a:solidFill>
                  <a:schemeClr val="bg1"/>
                </a:solidFill>
                <a:effectLst/>
              </a:rPr>
              <a:t>html-</a:t>
            </a:r>
            <a:r>
              <a:rPr lang="ru-RU" sz="2400" dirty="0">
                <a:solidFill>
                  <a:schemeClr val="bg1"/>
                </a:solidFill>
                <a:effectLst/>
              </a:rPr>
              <a:t>документу файл </a:t>
            </a:r>
            <a:r>
              <a:rPr lang="ru-RU" sz="2400" b="1" dirty="0">
                <a:solidFill>
                  <a:schemeClr val="bg1"/>
                </a:solidFill>
                <a:effectLst/>
              </a:rPr>
              <a:t>styles.css</a:t>
            </a:r>
            <a:r>
              <a:rPr lang="ru-RU" sz="2400" dirty="0">
                <a:solidFill>
                  <a:schemeClr val="bg1"/>
                </a:solidFill>
                <a:effectLst/>
              </a:rPr>
              <a:t>. </a:t>
            </a:r>
            <a:endParaRPr lang="en-US" sz="2400" dirty="0">
              <a:solidFill>
                <a:schemeClr val="bg1"/>
              </a:solidFill>
              <a:effectLst/>
            </a:endParaRPr>
          </a:p>
          <a:p>
            <a:pPr>
              <a:buNone/>
            </a:pPr>
            <a:r>
              <a:rPr lang="ru-RU" sz="2400" dirty="0">
                <a:solidFill>
                  <a:schemeClr val="bg1"/>
                </a:solidFill>
                <a:effectLst/>
              </a:rPr>
              <a:t>В нём была расписана основная стилизация сайта, после которой сайт значительно преобразился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EDD046-F25A-E3DA-AE0F-62D8EA58F974}"/>
              </a:ext>
            </a:extLst>
          </p:cNvPr>
          <p:cNvSpPr txBox="1"/>
          <p:nvPr/>
        </p:nvSpPr>
        <p:spPr>
          <a:xfrm>
            <a:off x="6303556" y="4404842"/>
            <a:ext cx="60002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Если изначально он был похож на обычный текстовый документ, то теперь он имеет более презентабельный вид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BA5AB64-F9AA-C9F0-EC57-4CE988E92EA8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1AD50CCB-134D-E986-297B-523BDFF14F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667" b="91778" l="10000" r="90000">
                        <a14:foregroundMark x1="28316" y1="17222" x2="28316" y2="17222"/>
                        <a14:foregroundMark x1="28737" y1="12667" x2="28737" y2="12667"/>
                        <a14:foregroundMark x1="32842" y1="10667" x2="32842" y2="10667"/>
                        <a14:foregroundMark x1="33263" y1="9444" x2="33263" y2="9444"/>
                        <a14:foregroundMark x1="33737" y1="8000" x2="33737" y2="8000"/>
                        <a14:foregroundMark x1="22526" y1="40222" x2="22526" y2="40222"/>
                        <a14:foregroundMark x1="27421" y1="40222" x2="27421" y2="40222"/>
                        <a14:foregroundMark x1="25842" y1="36333" x2="25842" y2="36333"/>
                        <a14:foregroundMark x1="23421" y1="37111" x2="23211" y2="22333"/>
                        <a14:foregroundMark x1="23211" y1="22333" x2="27263" y2="28889"/>
                        <a14:foregroundMark x1="27263" y1="28889" x2="26737" y2="40444"/>
                        <a14:foregroundMark x1="21421" y1="30000" x2="21421" y2="30000"/>
                        <a14:foregroundMark x1="21842" y1="21444" x2="21842" y2="21444"/>
                        <a14:foregroundMark x1="21842" y1="21444" x2="21842" y2="21444"/>
                        <a14:foregroundMark x1="22579" y1="18444" x2="22579" y2="18444"/>
                        <a14:foregroundMark x1="24842" y1="15111" x2="24842" y2="15111"/>
                        <a14:foregroundMark x1="26263" y1="14333" x2="26263" y2="14333"/>
                        <a14:foregroundMark x1="20579" y1="40444" x2="19368" y2="49111"/>
                        <a14:foregroundMark x1="19368" y1="49111" x2="20526" y2="51000"/>
                        <a14:foregroundMark x1="22579" y1="67556" x2="22684" y2="80222"/>
                        <a14:foregroundMark x1="22684" y1="80222" x2="28263" y2="82111"/>
                        <a14:foregroundMark x1="21158" y1="67556" x2="21211" y2="78889"/>
                        <a14:foregroundMark x1="21211" y1="78889" x2="25158" y2="85556"/>
                        <a14:foregroundMark x1="25158" y1="85556" x2="29737" y2="83000"/>
                        <a14:foregroundMark x1="32000" y1="88444" x2="36000" y2="92111"/>
                        <a14:foregroundMark x1="36000" y1="92111" x2="44842" y2="92111"/>
                        <a14:foregroundMark x1="44842" y1="92111" x2="61158" y2="91778"/>
                        <a14:foregroundMark x1="61158" y1="91778" x2="63421" y2="89000"/>
                        <a14:foregroundMark x1="59737" y1="76333" x2="60684" y2="74667"/>
                        <a14:foregroundMark x1="57158" y1="85778" x2="66158" y2="85667"/>
                        <a14:foregroundMark x1="66158" y1="85667" x2="73158" y2="81222"/>
                        <a14:foregroundMark x1="66684" y1="89444" x2="74737" y2="84889"/>
                        <a14:foregroundMark x1="74737" y1="84889" x2="75737" y2="82333"/>
                        <a14:foregroundMark x1="42684" y1="27889" x2="40789" y2="20111"/>
                        <a14:foregroundMark x1="40789" y1="20111" x2="33579" y2="6667"/>
                        <a14:foregroundMark x1="33579" y1="6667" x2="23579" y2="14889"/>
                        <a14:foregroundMark x1="23579" y1="14889" x2="22316" y2="31778"/>
                        <a14:foregroundMark x1="22316" y1="31778" x2="23579" y2="36333"/>
                        <a14:foregroundMark x1="36158" y1="28111" x2="31211" y2="34444"/>
                        <a14:foregroundMark x1="31211" y1="34444" x2="34895" y2="43667"/>
                        <a14:foregroundMark x1="34895" y1="43667" x2="38211" y2="28000"/>
                        <a14:foregroundMark x1="38211" y1="28000" x2="36895" y2="25778"/>
                        <a14:foregroundMark x1="42579" y1="27556" x2="49211" y2="11667"/>
                        <a14:foregroundMark x1="49211" y1="11667" x2="55658" y2="5498"/>
                        <a14:foregroundMark x1="70190" y1="11785" x2="70579" y2="25333"/>
                        <a14:foregroundMark x1="70579" y1="25333" x2="69842" y2="32667"/>
                        <a14:foregroundMark x1="74443" y1="21038" x2="74684" y2="24222"/>
                        <a14:foregroundMark x1="77183" y1="24762" x2="77000" y2="27778"/>
                        <a14:foregroundMark x1="77000" y1="27778" x2="74684" y2="34444"/>
                        <a14:foregroundMark x1="74684" y1="34444" x2="74684" y2="34444"/>
                        <a14:foregroundMark x1="80219" y1="38794" x2="80263" y2="40333"/>
                        <a14:foregroundMark x1="80263" y1="40333" x2="71263" y2="47222"/>
                        <a14:foregroundMark x1="71263" y1="47222" x2="70316" y2="47222"/>
                        <a14:foregroundMark x1="52421" y1="7333" x2="60263" y2="14667"/>
                        <a14:foregroundMark x1="60431" y1="15658" x2="60526" y2="16222"/>
                        <a14:foregroundMark x1="57443" y1="5798" x2="58086" y2="7438"/>
                        <a14:foregroundMark x1="63203" y1="16795" x2="63316" y2="17000"/>
                        <a14:foregroundMark x1="66789" y1="16333" x2="66789" y2="16333"/>
                        <a14:foregroundMark x1="76477" y1="21910" x2="76842" y2="22889"/>
                        <a14:foregroundMark x1="71947" y1="10000" x2="71947" y2="10000"/>
                        <a14:foregroundMark x1="71842" y1="9111" x2="71895" y2="15111"/>
                        <a14:foregroundMark x1="51579" y1="6889" x2="57368" y2="7556"/>
                        <a14:foregroundMark x1="56895" y1="5333" x2="51158" y2="8667"/>
                        <a14:backgroundMark x1="78421" y1="13111" x2="80632" y2="23556"/>
                        <a14:backgroundMark x1="80632" y1="23556" x2="79842" y2="32778"/>
                        <a14:backgroundMark x1="79842" y1="32778" x2="79316" y2="34444"/>
                        <a14:backgroundMark x1="80105" y1="36222" x2="82737" y2="38667"/>
                        <a14:backgroundMark x1="79579" y1="35000" x2="80895" y2="35889"/>
                        <a14:backgroundMark x1="80158" y1="35889" x2="79263" y2="24444"/>
                        <a14:backgroundMark x1="77751" y1="20222" x2="74211" y2="10333"/>
                        <a14:backgroundMark x1="79263" y1="24444" x2="77751" y2="20222"/>
                        <a14:backgroundMark x1="74211" y1="10333" x2="73842" y2="10111"/>
                        <a14:backgroundMark x1="76684" y1="9778" x2="78053" y2="18444"/>
                        <a14:backgroundMark x1="77860" y1="21810" x2="77684" y2="24889"/>
                        <a14:backgroundMark x1="77951" y1="20222" x2="77882" y2="21423"/>
                        <a14:backgroundMark x1="78053" y1="18444" x2="77951" y2="20222"/>
                        <a14:backgroundMark x1="80526" y1="25333" x2="79526" y2="9778"/>
                        <a14:backgroundMark x1="79526" y1="9778" x2="79316" y2="19333"/>
                        <a14:backgroundMark x1="79316" y1="19333" x2="79895" y2="22778"/>
                        <a14:backgroundMark x1="80000" y1="20556" x2="75737" y2="11333"/>
                        <a14:backgroundMark x1="75737" y1="11333" x2="73263" y2="9667"/>
                        <a14:backgroundMark x1="76000" y1="10889" x2="75526" y2="10000"/>
                        <a14:backgroundMark x1="76316" y1="10333" x2="72211" y2="8444"/>
                        <a14:backgroundMark x1="72211" y1="8444" x2="72000" y2="6444"/>
                        <a14:backgroundMark x1="73295" y1="10000" x2="73684" y2="11333"/>
                        <a14:backgroundMark x1="73023" y1="9065" x2="73295" y2="10000"/>
                        <a14:backgroundMark x1="72842" y1="8444" x2="72959" y2="8846"/>
                        <a14:backgroundMark x1="74169" y1="11953" x2="72974" y2="10000"/>
                        <a14:backgroundMark x1="75421" y1="14000" x2="74832" y2="13038"/>
                        <a14:backgroundMark x1="72158" y1="8667" x2="72158" y2="7889"/>
                        <a14:backgroundMark x1="72703" y1="9077" x2="71579" y2="5222"/>
                        <a14:backgroundMark x1="73263" y1="11000" x2="72972" y2="10000"/>
                        <a14:backgroundMark x1="53684" y1="3333" x2="66737" y2="2444"/>
                        <a14:backgroundMark x1="66842" y1="6778" x2="63842" y2="13889"/>
                        <a14:backgroundMark x1="66158" y1="12778" x2="71421" y2="9222"/>
                        <a14:backgroundMark x1="62105" y1="6111" x2="62105" y2="6111"/>
                        <a14:backgroundMark x1="62263" y1="8222" x2="62263" y2="8222"/>
                        <a14:backgroundMark x1="63053" y1="13444" x2="64316" y2="13444"/>
                        <a14:backgroundMark x1="62254" y1="11996" x2="61895" y2="8889"/>
                        <a14:backgroundMark x1="58412" y1="4578" x2="63158" y2="5667"/>
                        <a14:backgroundMark x1="63158" y1="5667" x2="63737" y2="5556"/>
                        <a14:backgroundMark x1="64263" y1="5889" x2="65737" y2="6667"/>
                        <a14:backgroundMark x1="64421" y1="4556" x2="64526" y2="7000"/>
                        <a14:backgroundMark x1="65000" y1="6111" x2="67895" y2="10111"/>
                        <a14:backgroundMark x1="68316" y1="9778" x2="69526" y2="9667"/>
                        <a14:backgroundMark x1="59420" y1="7150" x2="58895" y2="5444"/>
                        <a14:backgroundMark x1="60779" y1="8642" x2="64211" y2="13222"/>
                        <a14:backgroundMark x1="59632" y1="7111" x2="60550" y2="8337"/>
                        <a14:backgroundMark x1="60930" y1="11952" x2="62053" y2="15111"/>
                        <a14:backgroundMark x1="61494" y1="11231" x2="62895" y2="14778"/>
                        <a14:backgroundMark x1="61632" y1="13222" x2="63421" y2="15333"/>
                        <a14:backgroundMark x1="59737" y1="9667" x2="61526" y2="14000"/>
                        <a14:backgroundMark x1="61105" y1="13778" x2="59895" y2="9667"/>
                        <a14:backgroundMark x1="62947" y1="15222" x2="69579" y2="10889"/>
                        <a14:backgroundMark x1="58842" y1="6333" x2="61632" y2="13444"/>
                        <a14:backgroundMark x1="58526" y1="7111" x2="60895" y2="12556"/>
                        <a14:backgroundMark x1="59316" y1="8778" x2="61316" y2="14000"/>
                        <a14:backgroundMark x1="55935" y1="3622" x2="52895" y2="3111"/>
                        <a14:backgroundMark x1="57526" y1="3889" x2="56294" y2="3682"/>
                        <a14:backgroundMark x1="56316" y1="3333" x2="57632" y2="4222"/>
                        <a14:backgroundMark x1="61684" y1="13778" x2="59632" y2="10111"/>
                        <a14:backgroundMark x1="61263" y1="13444" x2="59947" y2="10778"/>
                        <a14:backgroundMark x1="61053" y1="13111" x2="60263" y2="10778"/>
                        <a14:backgroundMark x1="60842" y1="12778" x2="60105" y2="11000"/>
                        <a14:backgroundMark x1="60789" y1="13444" x2="60421" y2="11111"/>
                        <a14:backgroundMark x1="60316" y1="12111" x2="60316" y2="12111"/>
                        <a14:backgroundMark x1="76632" y1="20889" x2="76632" y2="20889"/>
                        <a14:backgroundMark x1="76474" y1="21222" x2="76474" y2="21222"/>
                        <a14:backgroundMark x1="76474" y1="20667" x2="76474" y2="20667"/>
                        <a14:backgroundMark x1="76842" y1="20667" x2="76842" y2="20667"/>
                        <a14:backgroundMark x1="76684" y1="20000" x2="76684" y2="20000"/>
                        <a14:backgroundMark x1="76895" y1="20444" x2="76895" y2="20444"/>
                        <a14:backgroundMark x1="76789" y1="19667" x2="76895" y2="20111"/>
                        <a14:backgroundMark x1="73368" y1="11667" x2="76158" y2="21556"/>
                        <a14:backgroundMark x1="74421" y1="19111" x2="75000" y2="19778"/>
                        <a14:backgroundMark x1="75947" y1="22333" x2="76579" y2="21556"/>
                        <a14:backgroundMark x1="76421" y1="21778" x2="76421" y2="21778"/>
                        <a14:backgroundMark x1="76316" y1="21556" x2="76316" y2="21556"/>
                        <a14:backgroundMark x1="76316" y1="21667" x2="76316" y2="21778"/>
                        <a14:backgroundMark x1="76526" y1="21222" x2="76684" y2="21222"/>
                        <a14:backgroundMark x1="76895" y1="20778" x2="76579" y2="21333"/>
                        <a14:backgroundMark x1="76526" y1="21889" x2="76526" y2="21889"/>
                        <a14:backgroundMark x1="76789" y1="22111" x2="76789" y2="22111"/>
                        <a14:backgroundMark x1="76421" y1="21889" x2="76421" y2="21889"/>
                        <a14:backgroundMark x1="76579" y1="22222" x2="76579" y2="22222"/>
                        <a14:backgroundMark x1="76421" y1="22333" x2="76421" y2="22333"/>
                        <a14:backgroundMark x1="72219" y1="10000" x2="73263" y2="1711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234979" y="1778787"/>
            <a:ext cx="8966739" cy="4247404"/>
          </a:xfrm>
          <a:prstGeom prst="rect">
            <a:avLst/>
          </a:prstGeom>
        </p:spPr>
      </p:pic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502A9EC0-8174-2198-AD05-33EB35EB59C2}"/>
              </a:ext>
            </a:extLst>
          </p:cNvPr>
          <p:cNvCxnSpPr>
            <a:cxnSpLocks/>
          </p:cNvCxnSpPr>
          <p:nvPr/>
        </p:nvCxnSpPr>
        <p:spPr>
          <a:xfrm>
            <a:off x="0" y="1557254"/>
            <a:ext cx="12192000" cy="0"/>
          </a:xfrm>
          <a:prstGeom prst="line">
            <a:avLst/>
          </a:prstGeom>
          <a:ln w="57150">
            <a:solidFill>
              <a:srgbClr val="896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77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76C393C-95B6-8AC1-0E8A-5A4341181694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46F4AA-E7B4-7482-70D8-AC08858E92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170" name="Picture 2" descr="Рисунок 1, Рисунок">
            <a:extLst>
              <a:ext uri="{FF2B5EF4-FFF2-40B4-BE49-F238E27FC236}">
                <a16:creationId xmlns:a16="http://schemas.microsoft.com/office/drawing/2014/main" id="{B69CC8E2-EA07-CCBE-4D6B-3C29B95C44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C17EBF8-60A9-08F4-4C99-FE503C655E9A}"/>
              </a:ext>
            </a:extLst>
          </p:cNvPr>
          <p:cNvSpPr/>
          <p:nvPr/>
        </p:nvSpPr>
        <p:spPr>
          <a:xfrm>
            <a:off x="11215868" y="-324091"/>
            <a:ext cx="555585" cy="7731888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238344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8444E4-1E8F-FA05-0983-D9C678B74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D50984C-80AB-0767-9925-2209A1C61FAF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53E1534-CF36-635B-9999-78518AF0E84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5E199DE-0FC3-9FCA-64EE-809090ADD491}"/>
              </a:ext>
            </a:extLst>
          </p:cNvPr>
          <p:cNvSpPr/>
          <p:nvPr/>
        </p:nvSpPr>
        <p:spPr>
          <a:xfrm>
            <a:off x="11215868" y="-324091"/>
            <a:ext cx="555585" cy="7731888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196" name="Picture 4" descr="Рисунок 15, Рисунок">
            <a:extLst>
              <a:ext uri="{FF2B5EF4-FFF2-40B4-BE49-F238E27FC236}">
                <a16:creationId xmlns:a16="http://schemas.microsoft.com/office/drawing/2014/main" id="{F5A30A86-9A60-E4B0-ED61-6E71857D6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03087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48D63D-3F2A-8BF6-2DDE-B82DAFA8B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E7DAA6E-E727-7069-D6A9-9BA5D37D1291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CE7DD5E-C744-3916-C9A9-10D350E194C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6270884-98A5-73F4-0CE6-11C88F600E32}"/>
              </a:ext>
            </a:extLst>
          </p:cNvPr>
          <p:cNvSpPr/>
          <p:nvPr/>
        </p:nvSpPr>
        <p:spPr>
          <a:xfrm>
            <a:off x="11215868" y="-324091"/>
            <a:ext cx="555585" cy="7731888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218" name="Picture 2" descr="Рисунок 16, Рисунок">
            <a:extLst>
              <a:ext uri="{FF2B5EF4-FFF2-40B4-BE49-F238E27FC236}">
                <a16:creationId xmlns:a16="http://schemas.microsoft.com/office/drawing/2014/main" id="{D75E276A-C8EA-C9AB-58F7-BEE44F0A1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2689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A65D4-1BE0-9151-D15F-567EAC459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8753C5B8-BD2E-49E1-D0A1-0C5E0F20BA13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75285F0-6279-D9C0-9A6C-7EDC0FAB456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42" name="Picture 2" descr="Рисунок 17, Рисунок">
            <a:extLst>
              <a:ext uri="{FF2B5EF4-FFF2-40B4-BE49-F238E27FC236}">
                <a16:creationId xmlns:a16="http://schemas.microsoft.com/office/drawing/2014/main" id="{1EBE1234-1512-B700-B4B7-A7C193E9A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0BCA90B-3DE4-A37A-259C-E9B2562BB669}"/>
              </a:ext>
            </a:extLst>
          </p:cNvPr>
          <p:cNvSpPr/>
          <p:nvPr/>
        </p:nvSpPr>
        <p:spPr>
          <a:xfrm>
            <a:off x="11215868" y="-324091"/>
            <a:ext cx="555585" cy="7731888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05642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9D649-A3AF-D078-F1BD-D7C31084CF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B55DFC8-7E3B-16D8-E508-C1A2DC699CA7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DB9CB8-608F-4F0C-7756-4C0E3DC65EA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9E6EF95A-B3D3-782F-A6E7-8470F7D03058}"/>
              </a:ext>
            </a:extLst>
          </p:cNvPr>
          <p:cNvSpPr/>
          <p:nvPr/>
        </p:nvSpPr>
        <p:spPr>
          <a:xfrm>
            <a:off x="11215868" y="-324091"/>
            <a:ext cx="555585" cy="7731888"/>
          </a:xfrm>
          <a:prstGeom prst="rect">
            <a:avLst/>
          </a:prstGeom>
          <a:solidFill>
            <a:srgbClr val="FFCDD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242" name="Picture 2" descr="Рисунок 17, Рисунок">
            <a:extLst>
              <a:ext uri="{FF2B5EF4-FFF2-40B4-BE49-F238E27FC236}">
                <a16:creationId xmlns:a16="http://schemas.microsoft.com/office/drawing/2014/main" id="{17ED48C0-6BB7-46CC-36D4-49DB697C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Рисунок 18, Рисунок">
            <a:extLst>
              <a:ext uri="{FF2B5EF4-FFF2-40B4-BE49-F238E27FC236}">
                <a16:creationId xmlns:a16="http://schemas.microsoft.com/office/drawing/2014/main" id="{C5396DF1-0CB5-7290-BB4F-2B5E9CB80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52400"/>
            <a:ext cx="109728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4669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21168709-6B28-D9E1-5E61-6D28C0197CA6}"/>
              </a:ext>
            </a:extLst>
          </p:cNvPr>
          <p:cNvSpPr/>
          <p:nvPr/>
        </p:nvSpPr>
        <p:spPr>
          <a:xfrm>
            <a:off x="10533660" y="624645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781F40-30AD-3246-CAAB-3BB1EC1A054A}"/>
              </a:ext>
            </a:extLst>
          </p:cNvPr>
          <p:cNvSpPr txBox="1"/>
          <p:nvPr/>
        </p:nvSpPr>
        <p:spPr>
          <a:xfrm>
            <a:off x="344208" y="1156586"/>
            <a:ext cx="10515600" cy="6278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4000" b="1" kern="1200" dirty="0">
                <a:solidFill>
                  <a:srgbClr val="FF8AAF"/>
                </a:solidFill>
                <a:effectLst/>
                <a:latin typeface="Sitka Text" pitchFamily="2" charset="0"/>
                <a:ea typeface="+mj-ea"/>
                <a:cs typeface="+mj-cs"/>
              </a:rPr>
              <a:t>Публикация веб-сайта</a:t>
            </a:r>
            <a:endParaRPr lang="ru-RU" sz="4000" b="1" kern="1200" dirty="0">
              <a:solidFill>
                <a:srgbClr val="FF8AAF"/>
              </a:solidFill>
              <a:latin typeface="Sitka Text" pitchFamily="2" charset="0"/>
              <a:ea typeface="+mj-ea"/>
              <a:cs typeface="+mj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81FEA-C651-59E6-D129-6EC30E799876}"/>
              </a:ext>
            </a:extLst>
          </p:cNvPr>
          <p:cNvSpPr txBox="1"/>
          <p:nvPr/>
        </p:nvSpPr>
        <p:spPr>
          <a:xfrm>
            <a:off x="850161" y="2595424"/>
            <a:ext cx="5363496" cy="30918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800" dirty="0">
                <a:solidFill>
                  <a:schemeClr val="bg1"/>
                </a:solidFill>
              </a:rPr>
              <a:t>Сайт готов, и теперь нужно выложить его в интернет.</a:t>
            </a:r>
            <a:endParaRPr lang="en-US" sz="2800" dirty="0">
              <a:solidFill>
                <a:schemeClr val="bg1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ru-RU" sz="2800" dirty="0">
                <a:solidFill>
                  <a:schemeClr val="bg1"/>
                </a:solidFill>
              </a:rPr>
              <a:t>Для этого я воспользовался </a:t>
            </a:r>
            <a:r>
              <a:rPr lang="en-US" sz="2800" dirty="0">
                <a:solidFill>
                  <a:schemeClr val="bg1"/>
                </a:solidFill>
              </a:rPr>
              <a:t>    </a:t>
            </a:r>
            <a:r>
              <a:rPr lang="ru-RU" sz="2800" dirty="0">
                <a:solidFill>
                  <a:schemeClr val="bg1"/>
                </a:solidFill>
              </a:rPr>
              <a:t>бесплатной платформой </a:t>
            </a:r>
            <a:r>
              <a:rPr lang="ru-RU" sz="2800" dirty="0" err="1">
                <a:solidFill>
                  <a:schemeClr val="bg1"/>
                </a:solidFill>
              </a:rPr>
              <a:t>Github</a:t>
            </a:r>
            <a:r>
              <a:rPr lang="ru-RU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9431C63-85D2-F9DF-37B5-954137F04FE9}"/>
              </a:ext>
            </a:extLst>
          </p:cNvPr>
          <p:cNvSpPr/>
          <p:nvPr/>
        </p:nvSpPr>
        <p:spPr>
          <a:xfrm>
            <a:off x="6589993" y="853104"/>
            <a:ext cx="5433411" cy="5316974"/>
          </a:xfrm>
          <a:prstGeom prst="rect">
            <a:avLst/>
          </a:prstGeom>
          <a:solidFill>
            <a:srgbClr val="896ED8"/>
          </a:solidFill>
          <a:ln>
            <a:noFill/>
          </a:ln>
          <a:effectLst>
            <a:softEdge rad="3175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4" name="Изображение26">
            <a:extLst>
              <a:ext uri="{FF2B5EF4-FFF2-40B4-BE49-F238E27FC236}">
                <a16:creationId xmlns:a16="http://schemas.microsoft.com/office/drawing/2014/main" id="{D71B9583-9CBA-3259-F208-4B3B3B0EE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7242790" y="1335922"/>
            <a:ext cx="4351338" cy="4351338"/>
          </a:xfrm>
          <a:prstGeom prst="rect">
            <a:avLst/>
          </a:prstGeom>
          <a:noFill/>
        </p:spPr>
      </p:pic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B7A13FED-C852-F06C-77A4-C521FC88F412}"/>
              </a:ext>
            </a:extLst>
          </p:cNvPr>
          <p:cNvCxnSpPr>
            <a:cxnSpLocks/>
          </p:cNvCxnSpPr>
          <p:nvPr/>
        </p:nvCxnSpPr>
        <p:spPr>
          <a:xfrm>
            <a:off x="0" y="1826792"/>
            <a:ext cx="6589993" cy="0"/>
          </a:xfrm>
          <a:prstGeom prst="line">
            <a:avLst/>
          </a:prstGeom>
          <a:ln w="57150">
            <a:solidFill>
              <a:srgbClr val="896ED8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11015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EE0AF-728D-F38D-3323-DDBDA5FD1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283A387-87E8-6D58-9E77-B844853AEA58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39953F63-C5DA-C6E1-94B7-ECCF89DC5C67}"/>
              </a:ext>
            </a:extLst>
          </p:cNvPr>
          <p:cNvSpPr/>
          <p:nvPr/>
        </p:nvSpPr>
        <p:spPr>
          <a:xfrm>
            <a:off x="434565" y="344376"/>
            <a:ext cx="8335363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ru-RU" sz="3875" b="1" kern="0" spc="-78" dirty="0">
                <a:solidFill>
                  <a:schemeClr val="bg1">
                    <a:lumMod val="95000"/>
                  </a:schemeClr>
                </a:solidFill>
                <a:latin typeface="Sitka Text" pitchFamily="2" charset="0"/>
                <a:ea typeface="Petrona Bold" pitchFamily="34" charset="-122"/>
              </a:rPr>
              <a:t>Второй опрос</a:t>
            </a:r>
            <a:endParaRPr lang="en-US" sz="3875" dirty="0">
              <a:solidFill>
                <a:schemeClr val="bg1">
                  <a:lumMod val="95000"/>
                </a:schemeClr>
              </a:solidFill>
              <a:latin typeface="Sitka Text" pitchFamily="2" charset="0"/>
            </a:endParaRPr>
          </a:p>
        </p:txBody>
      </p:sp>
      <p:pic>
        <p:nvPicPr>
          <p:cNvPr id="8" name="Рисунок 7" descr="Изображение выглядит как обувь, одежда, снимок экран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A0104FCE-9944-002B-E26B-E4CE285897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9279" y="884236"/>
            <a:ext cx="5695950" cy="5695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5DE140C-1950-251E-8D51-84F514977295}"/>
              </a:ext>
            </a:extLst>
          </p:cNvPr>
          <p:cNvSpPr txBox="1"/>
          <p:nvPr/>
        </p:nvSpPr>
        <p:spPr>
          <a:xfrm>
            <a:off x="316578" y="1256467"/>
            <a:ext cx="8037871" cy="56015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b="1" dirty="0">
                <a:solidFill>
                  <a:srgbClr val="FF8AAF"/>
                </a:solidFill>
              </a:rPr>
              <a:t>Изменение восприятия сложности: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6</a:t>
            </a:r>
            <a:r>
              <a:rPr lang="en-US" sz="1400" b="1" dirty="0">
                <a:solidFill>
                  <a:schemeClr val="bg1"/>
                </a:solidFill>
              </a:rPr>
              <a:t>5</a:t>
            </a:r>
            <a:r>
              <a:rPr lang="ru-RU" sz="1400" b="1" dirty="0">
                <a:solidFill>
                  <a:schemeClr val="bg1"/>
                </a:solidFill>
              </a:rPr>
              <a:t>% учеников считают, что создание веб-сайтов оказалось проще, чем они думали.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2</a:t>
            </a:r>
            <a:r>
              <a:rPr lang="en-US" sz="1400" b="1" dirty="0">
                <a:solidFill>
                  <a:schemeClr val="bg1"/>
                </a:solidFill>
              </a:rPr>
              <a:t>7</a:t>
            </a:r>
            <a:r>
              <a:rPr lang="ru-RU" sz="1400" b="1" dirty="0">
                <a:solidFill>
                  <a:schemeClr val="bg1"/>
                </a:solidFill>
              </a:rPr>
              <a:t>% не изменили мнение.</a:t>
            </a:r>
            <a:r>
              <a:rPr lang="en-US" sz="1400" b="1" dirty="0">
                <a:solidFill>
                  <a:schemeClr val="bg1"/>
                </a:solidFill>
              </a:rPr>
              <a:t>     8</a:t>
            </a:r>
            <a:r>
              <a:rPr lang="ru-RU" sz="1400" b="1" dirty="0">
                <a:solidFill>
                  <a:schemeClr val="bg1"/>
                </a:solidFill>
              </a:rPr>
              <a:t>% посчитали процесс сложнее.</a:t>
            </a:r>
          </a:p>
          <a:p>
            <a:pPr algn="just"/>
            <a:r>
              <a:rPr lang="ru-RU" b="1" dirty="0">
                <a:solidFill>
                  <a:srgbClr val="FF8AAF"/>
                </a:solidFill>
              </a:rPr>
              <a:t>Полезность информации: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93% оценили информацию как полезную:</a:t>
            </a:r>
            <a:r>
              <a:rPr lang="en-US" sz="1400" b="1" dirty="0">
                <a:solidFill>
                  <a:schemeClr val="bg1"/>
                </a:solidFill>
              </a:rPr>
              <a:t>   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3</a:t>
            </a:r>
            <a:r>
              <a:rPr lang="en-US" sz="1400" b="1" dirty="0">
                <a:solidFill>
                  <a:schemeClr val="bg1"/>
                </a:solidFill>
              </a:rPr>
              <a:t>5</a:t>
            </a:r>
            <a:r>
              <a:rPr lang="ru-RU" sz="1400" b="1" dirty="0">
                <a:solidFill>
                  <a:schemeClr val="bg1"/>
                </a:solidFill>
              </a:rPr>
              <a:t>% — «очень полезная».</a:t>
            </a:r>
            <a:r>
              <a:rPr lang="en-US" sz="1400" b="1" dirty="0">
                <a:solidFill>
                  <a:schemeClr val="bg1"/>
                </a:solidFill>
              </a:rPr>
              <a:t>     </a:t>
            </a:r>
            <a:r>
              <a:rPr lang="ru-RU" sz="1400" b="1" dirty="0">
                <a:solidFill>
                  <a:schemeClr val="bg1"/>
                </a:solidFill>
              </a:rPr>
              <a:t>5</a:t>
            </a:r>
            <a:r>
              <a:rPr lang="en-US" sz="1400" b="1" dirty="0">
                <a:solidFill>
                  <a:schemeClr val="bg1"/>
                </a:solidFill>
              </a:rPr>
              <a:t>8</a:t>
            </a:r>
            <a:r>
              <a:rPr lang="ru-RU" sz="1400" b="1" dirty="0">
                <a:solidFill>
                  <a:schemeClr val="bg1"/>
                </a:solidFill>
              </a:rPr>
              <a:t>% — «полезная, но хотелось бы больше деталей».</a:t>
            </a:r>
            <a:endParaRPr lang="en-US" sz="1400" b="1" dirty="0">
              <a:solidFill>
                <a:schemeClr val="bg1"/>
              </a:solidFill>
            </a:endParaRP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7% назвали информацию малополезной.</a:t>
            </a:r>
          </a:p>
          <a:p>
            <a:pPr algn="just"/>
            <a:r>
              <a:rPr lang="ru-RU" b="1" dirty="0">
                <a:solidFill>
                  <a:srgbClr val="FF8AAF"/>
                </a:solidFill>
              </a:rPr>
              <a:t>Непонятные аспекты: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4</a:t>
            </a:r>
            <a:r>
              <a:rPr lang="en-US" sz="1400" b="1" dirty="0">
                <a:solidFill>
                  <a:schemeClr val="bg1"/>
                </a:solidFill>
              </a:rPr>
              <a:t>2</a:t>
            </a:r>
            <a:r>
              <a:rPr lang="ru-RU" sz="1400" b="1" dirty="0">
                <a:solidFill>
                  <a:schemeClr val="bg1"/>
                </a:solidFill>
              </a:rPr>
              <a:t>% не понимают процесс размещения сайта в интернете.</a:t>
            </a:r>
          </a:p>
          <a:p>
            <a:pPr algn="just"/>
            <a:r>
              <a:rPr lang="en-US" sz="1400" b="1" dirty="0">
                <a:solidFill>
                  <a:schemeClr val="bg1"/>
                </a:solidFill>
              </a:rPr>
              <a:t>31</a:t>
            </a:r>
            <a:r>
              <a:rPr lang="ru-RU" sz="1400" b="1" dirty="0">
                <a:solidFill>
                  <a:schemeClr val="bg1"/>
                </a:solidFill>
              </a:rPr>
              <a:t>% затрудняются с более сложными элементами CSS.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2</a:t>
            </a:r>
            <a:r>
              <a:rPr lang="en-US" sz="1400" b="1" dirty="0">
                <a:solidFill>
                  <a:schemeClr val="bg1"/>
                </a:solidFill>
              </a:rPr>
              <a:t>7</a:t>
            </a:r>
            <a:r>
              <a:rPr lang="ru-RU" sz="1400" b="1" dirty="0">
                <a:solidFill>
                  <a:schemeClr val="bg1"/>
                </a:solidFill>
              </a:rPr>
              <a:t>% не понимают структуру многостраничных сайтов.</a:t>
            </a:r>
          </a:p>
          <a:p>
            <a:pPr algn="just"/>
            <a:r>
              <a:rPr lang="ru-RU" b="1" dirty="0">
                <a:solidFill>
                  <a:srgbClr val="FF8AAF"/>
                </a:solidFill>
              </a:rPr>
              <a:t>Рост заинтересованности: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8</a:t>
            </a:r>
            <a:r>
              <a:rPr lang="en-US" sz="1400" b="1" dirty="0">
                <a:solidFill>
                  <a:schemeClr val="bg1"/>
                </a:solidFill>
              </a:rPr>
              <a:t>5</a:t>
            </a:r>
            <a:r>
              <a:rPr lang="ru-RU" sz="1400" b="1" dirty="0">
                <a:solidFill>
                  <a:schemeClr val="bg1"/>
                </a:solidFill>
              </a:rPr>
              <a:t>% планируют создать собственный сайт:</a:t>
            </a:r>
            <a:r>
              <a:rPr lang="en-US" sz="1400" b="1" dirty="0">
                <a:solidFill>
                  <a:schemeClr val="bg1"/>
                </a:solidFill>
              </a:rPr>
              <a:t>     </a:t>
            </a:r>
            <a:r>
              <a:rPr lang="ru-RU" sz="1400" b="1" dirty="0">
                <a:solidFill>
                  <a:schemeClr val="bg1"/>
                </a:solidFill>
              </a:rPr>
              <a:t>3</a:t>
            </a:r>
            <a:r>
              <a:rPr lang="en-US" sz="1400" b="1" dirty="0">
                <a:solidFill>
                  <a:schemeClr val="bg1"/>
                </a:solidFill>
              </a:rPr>
              <a:t>5</a:t>
            </a:r>
            <a:r>
              <a:rPr lang="ru-RU" sz="1400" b="1" dirty="0">
                <a:solidFill>
                  <a:schemeClr val="bg1"/>
                </a:solidFill>
              </a:rPr>
              <a:t>% — «да».</a:t>
            </a:r>
            <a:r>
              <a:rPr lang="en-US" sz="1400" b="1" dirty="0">
                <a:solidFill>
                  <a:schemeClr val="bg1"/>
                </a:solidFill>
              </a:rPr>
              <a:t>     </a:t>
            </a:r>
            <a:r>
              <a:rPr lang="ru-RU" sz="1400" b="1" dirty="0">
                <a:solidFill>
                  <a:schemeClr val="bg1"/>
                </a:solidFill>
              </a:rPr>
              <a:t>50% — «возможно».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1</a:t>
            </a:r>
            <a:r>
              <a:rPr lang="en-US" sz="1400" b="1" dirty="0">
                <a:solidFill>
                  <a:schemeClr val="bg1"/>
                </a:solidFill>
              </a:rPr>
              <a:t>5</a:t>
            </a:r>
            <a:r>
              <a:rPr lang="ru-RU" sz="1400" b="1" dirty="0">
                <a:solidFill>
                  <a:schemeClr val="bg1"/>
                </a:solidFill>
              </a:rPr>
              <a:t>% ответили отрицательно.</a:t>
            </a:r>
          </a:p>
          <a:p>
            <a:pPr algn="just"/>
            <a:r>
              <a:rPr lang="ru-RU" b="1" dirty="0">
                <a:solidFill>
                  <a:srgbClr val="FF8AAF"/>
                </a:solidFill>
              </a:rPr>
              <a:t>По сравнению с предварительным опросом: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Количество положительных ответов выросло с 2</a:t>
            </a:r>
            <a:r>
              <a:rPr lang="en-US" sz="1400" b="1" dirty="0">
                <a:solidFill>
                  <a:schemeClr val="bg1"/>
                </a:solidFill>
              </a:rPr>
              <a:t>3</a:t>
            </a:r>
            <a:r>
              <a:rPr lang="ru-RU" sz="1400" b="1" dirty="0">
                <a:solidFill>
                  <a:schemeClr val="bg1"/>
                </a:solidFill>
              </a:rPr>
              <a:t>% до 3</a:t>
            </a:r>
            <a:r>
              <a:rPr lang="en-US" sz="1400" b="1" dirty="0">
                <a:solidFill>
                  <a:schemeClr val="bg1"/>
                </a:solidFill>
              </a:rPr>
              <a:t>5</a:t>
            </a:r>
            <a:r>
              <a:rPr lang="ru-RU" sz="1400" b="1" dirty="0">
                <a:solidFill>
                  <a:schemeClr val="bg1"/>
                </a:solidFill>
              </a:rPr>
              <a:t>%.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Количество отрицательных ответов снизилось с 4</a:t>
            </a:r>
            <a:r>
              <a:rPr lang="en-US" sz="1400" b="1" dirty="0">
                <a:solidFill>
                  <a:schemeClr val="bg1"/>
                </a:solidFill>
              </a:rPr>
              <a:t>2</a:t>
            </a:r>
            <a:r>
              <a:rPr lang="ru-RU" sz="1400" b="1" dirty="0">
                <a:solidFill>
                  <a:schemeClr val="bg1"/>
                </a:solidFill>
              </a:rPr>
              <a:t>% до 1</a:t>
            </a:r>
            <a:r>
              <a:rPr lang="en-US" sz="1400" b="1" dirty="0">
                <a:solidFill>
                  <a:schemeClr val="bg1"/>
                </a:solidFill>
              </a:rPr>
              <a:t>5</a:t>
            </a:r>
            <a:r>
              <a:rPr lang="ru-RU" sz="1400" b="1" dirty="0">
                <a:solidFill>
                  <a:schemeClr val="bg1"/>
                </a:solidFill>
              </a:rPr>
              <a:t>%.</a:t>
            </a:r>
          </a:p>
          <a:p>
            <a:pPr algn="just"/>
            <a:r>
              <a:rPr lang="ru-RU" b="1" dirty="0">
                <a:solidFill>
                  <a:srgbClr val="FF8AAF"/>
                </a:solidFill>
              </a:rPr>
              <a:t>Эффективность проекта: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Сравнение с предварительным опросом показывает позитивную динамику:</a:t>
            </a:r>
          </a:p>
          <a:p>
            <a:pPr algn="just"/>
            <a:r>
              <a:rPr lang="ru-RU" b="1" dirty="0">
                <a:solidFill>
                  <a:srgbClr val="FF8AAF"/>
                </a:solidFill>
              </a:rPr>
              <a:t>Восприятие сложности изменилось:</a:t>
            </a:r>
            <a:endParaRPr lang="en-US" b="1" dirty="0">
              <a:solidFill>
                <a:srgbClr val="FF8AAF"/>
              </a:solidFill>
            </a:endParaRPr>
          </a:p>
          <a:p>
            <a:pPr algn="just"/>
            <a:r>
              <a:rPr lang="ru-RU" b="1" dirty="0">
                <a:solidFill>
                  <a:srgbClr val="FF8AAF"/>
                </a:solidFill>
              </a:rPr>
              <a:t> </a:t>
            </a:r>
            <a:r>
              <a:rPr lang="ru-RU" sz="1400" b="1" dirty="0">
                <a:solidFill>
                  <a:schemeClr val="bg1"/>
                </a:solidFill>
              </a:rPr>
              <a:t>6</a:t>
            </a:r>
            <a:r>
              <a:rPr lang="en-US" sz="1400" b="1" dirty="0">
                <a:solidFill>
                  <a:schemeClr val="bg1"/>
                </a:solidFill>
              </a:rPr>
              <a:t>2</a:t>
            </a:r>
            <a:r>
              <a:rPr lang="ru-RU" sz="1400" b="1" dirty="0">
                <a:solidFill>
                  <a:schemeClr val="bg1"/>
                </a:solidFill>
              </a:rPr>
              <a:t>% считали процесс очень сложным → 6</a:t>
            </a:r>
            <a:r>
              <a:rPr lang="en-US" sz="1400" b="1">
                <a:solidFill>
                  <a:schemeClr val="bg1"/>
                </a:solidFill>
              </a:rPr>
              <a:t>5</a:t>
            </a:r>
            <a:r>
              <a:rPr lang="ru-RU" sz="1400" b="1">
                <a:solidFill>
                  <a:schemeClr val="bg1"/>
                </a:solidFill>
              </a:rPr>
              <a:t>% </a:t>
            </a:r>
            <a:r>
              <a:rPr lang="ru-RU" sz="1400" b="1" dirty="0">
                <a:solidFill>
                  <a:schemeClr val="bg1"/>
                </a:solidFill>
              </a:rPr>
              <a:t>изменили мнение в сторону упрощения.</a:t>
            </a:r>
          </a:p>
          <a:p>
            <a:pPr algn="just"/>
            <a:r>
              <a:rPr lang="ru-RU" sz="1400" b="1" dirty="0">
                <a:solidFill>
                  <a:schemeClr val="bg1"/>
                </a:solidFill>
              </a:rPr>
              <a:t>Заинтересованность выросла.</a:t>
            </a:r>
            <a:r>
              <a:rPr lang="en-US" sz="1400" b="1" dirty="0">
                <a:solidFill>
                  <a:schemeClr val="bg1"/>
                </a:solidFill>
              </a:rPr>
              <a:t>     </a:t>
            </a:r>
            <a:r>
              <a:rPr lang="ru-RU" sz="1400" b="1" dirty="0">
                <a:solidFill>
                  <a:schemeClr val="bg1"/>
                </a:solidFill>
              </a:rPr>
              <a:t>93% признали информацию полезной.</a:t>
            </a:r>
          </a:p>
          <a:p>
            <a:pPr algn="just">
              <a:buFont typeface="+mj-lt"/>
              <a:buAutoNum type="arabicPeriod"/>
            </a:pPr>
            <a:endParaRPr lang="ru-RU" sz="2000" dirty="0">
              <a:solidFill>
                <a:schemeClr val="bg1"/>
              </a:solidFill>
            </a:endParaRPr>
          </a:p>
        </p:txBody>
      </p: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37D72B31-2F20-BAB0-5E8E-58AE5965DAC3}"/>
              </a:ext>
            </a:extLst>
          </p:cNvPr>
          <p:cNvCxnSpPr>
            <a:cxnSpLocks/>
          </p:cNvCxnSpPr>
          <p:nvPr/>
        </p:nvCxnSpPr>
        <p:spPr>
          <a:xfrm>
            <a:off x="0" y="1061884"/>
            <a:ext cx="741352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0532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64DCB84-2725-5928-5F3A-49F627460919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57A0D8-E5DB-FE0B-8D9F-37E473FDEED8}"/>
              </a:ext>
            </a:extLst>
          </p:cNvPr>
          <p:cNvSpPr txBox="1"/>
          <p:nvPr/>
        </p:nvSpPr>
        <p:spPr>
          <a:xfrm>
            <a:off x="833140" y="2431377"/>
            <a:ext cx="10274996" cy="26654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Bef>
                <a:spcPts val="1800"/>
              </a:spcBef>
              <a:buNone/>
            </a:pPr>
            <a:r>
              <a:rPr lang="ru-RU" sz="2800" b="1" dirty="0">
                <a:solidFill>
                  <a:srgbClr val="FF8AAF"/>
                </a:solidFill>
                <a:effectLst/>
                <a:latin typeface="Ihter"/>
                <a:ea typeface="Times New Roman" panose="02020603050405020304" pitchFamily="18" charset="0"/>
                <a:cs typeface="Times New Roman" panose="02020603050405020304" pitchFamily="18" charset="0"/>
              </a:rPr>
              <a:t>Основные результаты</a:t>
            </a:r>
            <a:r>
              <a:rPr lang="ru-RU" sz="2400" b="1" dirty="0">
                <a:solidFill>
                  <a:srgbClr val="FF8AAF"/>
                </a:solidFill>
                <a:effectLst/>
                <a:latin typeface="Ihter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chemeClr val="bg1"/>
                </a:solidFill>
                <a:effectLst/>
                <a:latin typeface="Ihter"/>
                <a:ea typeface="Calibri" panose="020F0502020204030204" pitchFamily="34" charset="0"/>
                <a:cs typeface="Tahoma" panose="020B0604030504040204" pitchFamily="34" charset="0"/>
              </a:rPr>
              <a:t>Разработан и опубликован образовательный веб-ресурс на HTML и CSS.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chemeClr val="bg1"/>
                </a:solidFill>
                <a:effectLst/>
                <a:latin typeface="Ihter"/>
                <a:ea typeface="Calibri" panose="020F0502020204030204" pitchFamily="34" charset="0"/>
                <a:cs typeface="Tahoma" panose="020B0604030504040204" pitchFamily="34" charset="0"/>
              </a:rPr>
              <a:t>64% учеников изменили мнение о сложности веб-разработки.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chemeClr val="bg1"/>
                </a:solidFill>
                <a:effectLst/>
                <a:latin typeface="Ihter"/>
                <a:ea typeface="Calibri" panose="020F0502020204030204" pitchFamily="34" charset="0"/>
                <a:cs typeface="Tahoma" panose="020B0604030504040204" pitchFamily="34" charset="0"/>
              </a:rPr>
              <a:t>Интерес к созданию сайтов вырос с 22% до 36%, число сомневающихся снизилось с 45% до 14%.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ru-RU" sz="1800" dirty="0">
                <a:solidFill>
                  <a:schemeClr val="bg1"/>
                </a:solidFill>
                <a:effectLst/>
                <a:latin typeface="Ihter"/>
                <a:ea typeface="Calibri" panose="020F0502020204030204" pitchFamily="34" charset="0"/>
                <a:cs typeface="Tahoma" panose="020B0604030504040204" pitchFamily="34" charset="0"/>
              </a:rPr>
              <a:t>93% опрошенных признали учебные материалы полезными.</a:t>
            </a:r>
          </a:p>
        </p:txBody>
      </p:sp>
      <p:sp>
        <p:nvSpPr>
          <p:cNvPr id="10" name="Прямоугольник: скругленные углы 9">
            <a:extLst>
              <a:ext uri="{FF2B5EF4-FFF2-40B4-BE49-F238E27FC236}">
                <a16:creationId xmlns:a16="http://schemas.microsoft.com/office/drawing/2014/main" id="{190BFD6C-6AB0-4F25-0CB4-967F52EE30EE}"/>
              </a:ext>
            </a:extLst>
          </p:cNvPr>
          <p:cNvSpPr/>
          <p:nvPr/>
        </p:nvSpPr>
        <p:spPr>
          <a:xfrm>
            <a:off x="452284" y="2431377"/>
            <a:ext cx="11316929" cy="2848546"/>
          </a:xfrm>
          <a:prstGeom prst="roundRect">
            <a:avLst/>
          </a:prstGeom>
          <a:noFill/>
          <a:ln w="57150">
            <a:solidFill>
              <a:srgbClr val="896ED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A0922C-F3A8-726B-F76D-8C72993270E7}"/>
              </a:ext>
            </a:extLst>
          </p:cNvPr>
          <p:cNvSpPr txBox="1"/>
          <p:nvPr/>
        </p:nvSpPr>
        <p:spPr>
          <a:xfrm>
            <a:off x="3825648" y="83362"/>
            <a:ext cx="45702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ru-RU" sz="5400" b="1" kern="1200" dirty="0">
                <a:solidFill>
                  <a:srgbClr val="FF8AAF"/>
                </a:solidFill>
                <a:latin typeface="Sitka Text" pitchFamily="2" charset="0"/>
                <a:ea typeface="+mj-ea"/>
                <a:cs typeface="+mj-cs"/>
              </a:rPr>
              <a:t>Заключение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7FB643-05BB-AF47-5F61-E552696CDEC1}"/>
              </a:ext>
            </a:extLst>
          </p:cNvPr>
          <p:cNvSpPr txBox="1"/>
          <p:nvPr/>
        </p:nvSpPr>
        <p:spPr>
          <a:xfrm>
            <a:off x="1617406" y="1187877"/>
            <a:ext cx="87064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>
                    <a:lumMod val="95000"/>
                  </a:schemeClr>
                </a:solidFill>
              </a:rPr>
              <a:t>Проект «Создание простого веб-сайта» подтвердил, что веб-разработка доступна начинающим при правильном подходе.</a:t>
            </a:r>
          </a:p>
        </p:txBody>
      </p:sp>
    </p:spTree>
    <p:extLst>
      <p:ext uri="{BB962C8B-B14F-4D97-AF65-F5344CB8AC3E}">
        <p14:creationId xmlns:p14="http://schemas.microsoft.com/office/powerpoint/2010/main" val="276903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3626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61492" y="2787924"/>
            <a:ext cx="6463606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kern="0" spc="-78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  <a:cs typeface="Petrona Bold" pitchFamily="34" charset="-120"/>
              </a:rPr>
              <a:t>Проблема и цель проекта</a:t>
            </a:r>
            <a:endParaRPr lang="en-US" sz="3875" dirty="0">
              <a:latin typeface="Sitka Text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61492" y="3716842"/>
            <a:ext cx="5340053" cy="1419027"/>
          </a:xfrm>
          <a:prstGeom prst="roundRect">
            <a:avLst>
              <a:gd name="adj" fmla="val 5595"/>
            </a:avLst>
          </a:prstGeom>
          <a:solidFill>
            <a:srgbClr val="390968"/>
          </a:solidFill>
          <a:ln w="7620">
            <a:noFill/>
            <a:prstDash val="solid"/>
          </a:ln>
        </p:spPr>
        <p:txBody>
          <a:bodyPr/>
          <a:lstStyle/>
          <a:p>
            <a:endParaRPr lang="ru-RU" sz="1500" dirty="0"/>
          </a:p>
        </p:txBody>
      </p:sp>
      <p:sp>
        <p:nvSpPr>
          <p:cNvPr id="5" name="Text 2"/>
          <p:cNvSpPr/>
          <p:nvPr/>
        </p:nvSpPr>
        <p:spPr>
          <a:xfrm>
            <a:off x="862953" y="3913875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28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Проблема</a:t>
            </a:r>
            <a:endParaRPr lang="en-US" sz="2800" dirty="0"/>
          </a:p>
        </p:txBody>
      </p:sp>
      <p:sp>
        <p:nvSpPr>
          <p:cNvPr id="6" name="Text 3"/>
          <p:cNvSpPr/>
          <p:nvPr/>
        </p:nvSpPr>
        <p:spPr>
          <a:xfrm>
            <a:off x="869154" y="4262418"/>
            <a:ext cx="49493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Многие думают, что веб-разработка сложна. </a:t>
            </a:r>
            <a:endParaRPr lang="ru-RU" kern="0" spc="-30" dirty="0">
              <a:solidFill>
                <a:srgbClr val="E0D6DE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375"/>
              </a:lnSpc>
            </a:pPr>
            <a:r>
              <a:rPr lang="en-US" kern="0" spc="-3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Это</a:t>
            </a: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мешает начинающим пробовать свои силы.</a:t>
            </a:r>
            <a:endParaRPr lang="en-US" dirty="0"/>
          </a:p>
        </p:txBody>
      </p:sp>
      <p:sp>
        <p:nvSpPr>
          <p:cNvPr id="7" name="Shape 4"/>
          <p:cNvSpPr/>
          <p:nvPr/>
        </p:nvSpPr>
        <p:spPr>
          <a:xfrm>
            <a:off x="6203006" y="3726652"/>
            <a:ext cx="5340053" cy="1419027"/>
          </a:xfrm>
          <a:prstGeom prst="roundRect">
            <a:avLst>
              <a:gd name="adj" fmla="val 5595"/>
            </a:avLst>
          </a:prstGeom>
          <a:solidFill>
            <a:srgbClr val="390968"/>
          </a:solidFill>
          <a:ln w="7620">
            <a:noFill/>
            <a:prstDash val="solid"/>
          </a:ln>
        </p:spPr>
        <p:txBody>
          <a:bodyPr/>
          <a:lstStyle/>
          <a:p>
            <a:endParaRPr lang="ru-RU" sz="1500" dirty="0"/>
          </a:p>
        </p:txBody>
      </p:sp>
      <p:sp>
        <p:nvSpPr>
          <p:cNvPr id="8" name="Text 5"/>
          <p:cNvSpPr/>
          <p:nvPr/>
        </p:nvSpPr>
        <p:spPr>
          <a:xfrm>
            <a:off x="6377307" y="3913831"/>
            <a:ext cx="2480866" cy="310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2400" b="1" kern="0" spc="-39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Цель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6383508" y="4262418"/>
            <a:ext cx="4949329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Доказать, что веб-программирование доступно всем</a:t>
            </a:r>
            <a:r>
              <a:rPr lang="ru-RU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 </a:t>
            </a: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Даже </a:t>
            </a:r>
            <a:r>
              <a:rPr lang="en-US" kern="0" spc="-30" dirty="0" err="1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без</a:t>
            </a:r>
            <a:r>
              <a:rPr lang="en-US" kern="0" spc="-30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опыта можно создать сайт.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661492" y="5575598"/>
            <a:ext cx="10869018" cy="6048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375"/>
              </a:lnSpc>
            </a:pPr>
            <a:endParaRPr lang="en-US" sz="1458" dirty="0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F37B6441-1229-5225-1594-47291A43CEE1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4122" y="750626"/>
            <a:ext cx="5958682" cy="5569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375"/>
              </a:lnSpc>
            </a:pPr>
            <a:r>
              <a:rPr lang="en-US" sz="3600" b="1" kern="0" spc="-70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  <a:cs typeface="Petrona Bold" pitchFamily="34" charset="-120"/>
              </a:rPr>
              <a:t>Основные задачи проекта</a:t>
            </a:r>
            <a:endParaRPr lang="en-US" sz="3600" dirty="0">
              <a:latin typeface="Sitka Text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94122" y="1814017"/>
            <a:ext cx="381893" cy="38189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710B97"/>
            </a:solidFill>
            <a:prstDash val="solid"/>
          </a:ln>
        </p:spPr>
        <p:txBody>
          <a:bodyPr/>
          <a:lstStyle/>
          <a:p>
            <a:endParaRPr lang="ru-RU" sz="1500"/>
          </a:p>
        </p:txBody>
      </p:sp>
      <p:sp>
        <p:nvSpPr>
          <p:cNvPr id="5" name="Text 2"/>
          <p:cNvSpPr/>
          <p:nvPr/>
        </p:nvSpPr>
        <p:spPr>
          <a:xfrm>
            <a:off x="651371" y="1904101"/>
            <a:ext cx="267295" cy="334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2083" b="1" kern="0" spc="-4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</a:t>
            </a:r>
            <a:endParaRPr lang="en-US" sz="2083" dirty="0">
              <a:solidFill>
                <a:srgbClr val="FF8AAF"/>
              </a:solidFill>
            </a:endParaRPr>
          </a:p>
        </p:txBody>
      </p:sp>
      <p:sp>
        <p:nvSpPr>
          <p:cNvPr id="6" name="Text 3"/>
          <p:cNvSpPr/>
          <p:nvPr/>
        </p:nvSpPr>
        <p:spPr>
          <a:xfrm>
            <a:off x="1145679" y="1814017"/>
            <a:ext cx="3368675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kern="0" spc="-3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Исследование уровня знаний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145680" y="2194322"/>
            <a:ext cx="5880199" cy="271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Оценить, что школьники знают о веб-разработке в начале проекта.</a:t>
            </a:r>
            <a:endParaRPr lang="en-US" sz="1333" dirty="0"/>
          </a:p>
        </p:txBody>
      </p:sp>
      <p:sp>
        <p:nvSpPr>
          <p:cNvPr id="8" name="Shape 5"/>
          <p:cNvSpPr/>
          <p:nvPr/>
        </p:nvSpPr>
        <p:spPr>
          <a:xfrm>
            <a:off x="594122" y="2826444"/>
            <a:ext cx="381893" cy="38189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710B97"/>
            </a:solidFill>
            <a:prstDash val="solid"/>
          </a:ln>
        </p:spPr>
        <p:txBody>
          <a:bodyPr/>
          <a:lstStyle/>
          <a:p>
            <a:endParaRPr lang="ru-RU" sz="1500"/>
          </a:p>
        </p:txBody>
      </p:sp>
      <p:sp>
        <p:nvSpPr>
          <p:cNvPr id="9" name="Text 6"/>
          <p:cNvSpPr/>
          <p:nvPr/>
        </p:nvSpPr>
        <p:spPr>
          <a:xfrm>
            <a:off x="651371" y="2890092"/>
            <a:ext cx="267295" cy="334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2083" b="1" kern="0" spc="-4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2</a:t>
            </a:r>
            <a:endParaRPr lang="en-US" sz="2083" dirty="0">
              <a:solidFill>
                <a:srgbClr val="FF8AAF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1145679" y="2826444"/>
            <a:ext cx="2872085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kern="0" spc="-3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Разработка методологии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1145680" y="3206750"/>
            <a:ext cx="5880199" cy="271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Создать пошаговую инструкцию для создания простого веб-сайта.</a:t>
            </a:r>
            <a:endParaRPr lang="en-US" sz="1333" dirty="0"/>
          </a:p>
        </p:txBody>
      </p:sp>
      <p:sp>
        <p:nvSpPr>
          <p:cNvPr id="12" name="Shape 9"/>
          <p:cNvSpPr/>
          <p:nvPr/>
        </p:nvSpPr>
        <p:spPr>
          <a:xfrm>
            <a:off x="594122" y="3838873"/>
            <a:ext cx="381893" cy="38189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710B97"/>
            </a:solidFill>
            <a:prstDash val="solid"/>
          </a:ln>
        </p:spPr>
        <p:txBody>
          <a:bodyPr/>
          <a:lstStyle/>
          <a:p>
            <a:endParaRPr lang="ru-RU" sz="1500"/>
          </a:p>
        </p:txBody>
      </p:sp>
      <p:sp>
        <p:nvSpPr>
          <p:cNvPr id="13" name="Text 10"/>
          <p:cNvSpPr/>
          <p:nvPr/>
        </p:nvSpPr>
        <p:spPr>
          <a:xfrm>
            <a:off x="651371" y="3904588"/>
            <a:ext cx="267295" cy="3341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2083" b="1" kern="0" spc="-4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3</a:t>
            </a:r>
            <a:endParaRPr lang="en-US" sz="2083" dirty="0">
              <a:solidFill>
                <a:srgbClr val="FF8AAF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1145680" y="3838872"/>
            <a:ext cx="3399929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kern="0" spc="-3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Создание сайта на HTML и CSS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1145680" y="4219179"/>
            <a:ext cx="5880199" cy="543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Практически создать веб-сайт, используя полученные знания и методологию.</a:t>
            </a:r>
            <a:endParaRPr lang="en-US" sz="1333" dirty="0"/>
          </a:p>
        </p:txBody>
      </p:sp>
      <p:sp>
        <p:nvSpPr>
          <p:cNvPr id="16" name="Shape 13"/>
          <p:cNvSpPr/>
          <p:nvPr/>
        </p:nvSpPr>
        <p:spPr>
          <a:xfrm>
            <a:off x="594122" y="4844356"/>
            <a:ext cx="381893" cy="381893"/>
          </a:xfrm>
          <a:prstGeom prst="roundRect">
            <a:avLst>
              <a:gd name="adj" fmla="val 18669"/>
            </a:avLst>
          </a:prstGeom>
          <a:solidFill>
            <a:srgbClr val="2F1D63"/>
          </a:solidFill>
          <a:ln w="7620">
            <a:solidFill>
              <a:srgbClr val="710B97"/>
            </a:solidFill>
            <a:prstDash val="solid"/>
          </a:ln>
        </p:spPr>
        <p:txBody>
          <a:bodyPr/>
          <a:lstStyle/>
          <a:p>
            <a:endParaRPr lang="ru-RU" sz="1500"/>
          </a:p>
        </p:txBody>
      </p:sp>
      <p:sp>
        <p:nvSpPr>
          <p:cNvPr id="17" name="Text 14"/>
          <p:cNvSpPr/>
          <p:nvPr/>
        </p:nvSpPr>
        <p:spPr>
          <a:xfrm>
            <a:off x="651370" y="4900066"/>
            <a:ext cx="267295" cy="2704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083"/>
              </a:lnSpc>
            </a:pPr>
            <a:r>
              <a:rPr lang="en-US" sz="2083" b="1" kern="0" spc="-42" dirty="0">
                <a:solidFill>
                  <a:srgbClr val="FF8AAF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4</a:t>
            </a:r>
            <a:endParaRPr lang="en-US" sz="2083" dirty="0">
              <a:solidFill>
                <a:srgbClr val="FF8AAF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1133377" y="4844356"/>
            <a:ext cx="3412232" cy="2785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67"/>
              </a:lnSpc>
            </a:pPr>
            <a:r>
              <a:rPr lang="en-US" sz="1750" b="1" kern="0" spc="-35" dirty="0">
                <a:solidFill>
                  <a:srgbClr val="E0D6DE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Проведение итогового опроса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133377" y="5226249"/>
            <a:ext cx="5880199" cy="543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125"/>
              </a:lnSpc>
            </a:pPr>
            <a:r>
              <a:rPr lang="en-US" sz="1333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Оценить, как изменились знания и восприятие сложности веб-разработки после проекта.</a:t>
            </a:r>
            <a:endParaRPr lang="en-US" sz="1333" dirty="0"/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B788348A-FEE2-0D58-8622-9CADC7AFEBCF}"/>
              </a:ext>
            </a:extLst>
          </p:cNvPr>
          <p:cNvCxnSpPr>
            <a:cxnSpLocks/>
          </p:cNvCxnSpPr>
          <p:nvPr/>
        </p:nvCxnSpPr>
        <p:spPr>
          <a:xfrm>
            <a:off x="0" y="1484547"/>
            <a:ext cx="7620000" cy="0"/>
          </a:xfrm>
          <a:prstGeom prst="line">
            <a:avLst/>
          </a:prstGeom>
          <a:ln w="38100">
            <a:solidFill>
              <a:srgbClr val="710B9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33492" y="1305996"/>
            <a:ext cx="4961831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en-US" sz="3875" b="1" kern="0" spc="-78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  <a:cs typeface="Petrona Bold" pitchFamily="34" charset="-120"/>
              </a:rPr>
              <a:t>Что такое веб-сайт?</a:t>
            </a:r>
            <a:endParaRPr lang="en-US" sz="3875" dirty="0">
              <a:latin typeface="Sitka Text" pitchFamily="2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3A1E89F-E4F0-C739-9281-48DC375585B8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0A7FC3-FA2E-1DC7-6B40-C972FCFF2548}"/>
              </a:ext>
            </a:extLst>
          </p:cNvPr>
          <p:cNvSpPr txBox="1"/>
          <p:nvPr/>
        </p:nvSpPr>
        <p:spPr>
          <a:xfrm>
            <a:off x="5164666" y="2360652"/>
            <a:ext cx="642510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400" dirty="0">
                <a:solidFill>
                  <a:schemeClr val="bg1"/>
                </a:solidFill>
                <a:latin typeface="Inter" panose="020B0604020202020204" charset="0"/>
                <a:ea typeface="Inter" panose="020B0604020202020204" charset="0"/>
              </a:rPr>
              <a:t>Веб-сайт — это набор логически связанных между собой веб-страниц, расположенных в Сети под единым именем — доменом. Веб-страницы — это документы, которые написаны на языке разметки HTML и доступны в вебе. Веб-страницы содержат контент — например, статьи, фото или видео.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053AA8E1-4E42-ABB8-B727-3D3CD810F8A6}"/>
              </a:ext>
            </a:extLst>
          </p:cNvPr>
          <p:cNvCxnSpPr>
            <a:cxnSpLocks/>
          </p:cNvCxnSpPr>
          <p:nvPr/>
        </p:nvCxnSpPr>
        <p:spPr>
          <a:xfrm>
            <a:off x="4572000" y="2143432"/>
            <a:ext cx="7620000" cy="0"/>
          </a:xfrm>
          <a:prstGeom prst="line">
            <a:avLst/>
          </a:prstGeom>
          <a:ln w="28575">
            <a:solidFill>
              <a:srgbClr val="FF8AA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91AC6F6-FA20-02FC-A271-FD62E4FB1D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0" y="6191250"/>
            <a:ext cx="1905000" cy="66675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E9420F4F-8B7D-E625-4DE9-4A34DB30A40B}"/>
              </a:ext>
            </a:extLst>
          </p:cNvPr>
          <p:cNvSpPr/>
          <p:nvPr/>
        </p:nvSpPr>
        <p:spPr>
          <a:xfrm>
            <a:off x="2304326" y="628630"/>
            <a:ext cx="7583348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ru-RU" sz="3875" b="1" kern="0" spc="-78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  <a:cs typeface="Petrona Bold" pitchFamily="34" charset="-120"/>
              </a:rPr>
              <a:t>Способы создания веб-сайтов</a:t>
            </a:r>
            <a:endParaRPr lang="en-US" sz="3875" dirty="0">
              <a:latin typeface="Sitka Text" pitchFamily="2" charset="0"/>
            </a:endParaRPr>
          </a:p>
        </p:txBody>
      </p:sp>
      <p:sp>
        <p:nvSpPr>
          <p:cNvPr id="2" name="Стрелка: вправо 1">
            <a:extLst>
              <a:ext uri="{FF2B5EF4-FFF2-40B4-BE49-F238E27FC236}">
                <a16:creationId xmlns:a16="http://schemas.microsoft.com/office/drawing/2014/main" id="{E1C0C157-F9E5-5BD1-BD4F-2CE2A4B65CDE}"/>
              </a:ext>
            </a:extLst>
          </p:cNvPr>
          <p:cNvSpPr/>
          <p:nvPr/>
        </p:nvSpPr>
        <p:spPr>
          <a:xfrm>
            <a:off x="-820837" y="4937760"/>
            <a:ext cx="4525702" cy="1920240"/>
          </a:xfrm>
          <a:prstGeom prst="rightArrow">
            <a:avLst>
              <a:gd name="adj1" fmla="val 100000"/>
              <a:gd name="adj2" fmla="val 24118"/>
            </a:avLst>
          </a:prstGeom>
          <a:solidFill>
            <a:srgbClr val="5C0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Inter" panose="020B0604020202020204" charset="0"/>
                <a:ea typeface="Inter" panose="020B0604020202020204" charset="0"/>
              </a:rPr>
              <a:t>     HTML&amp;CSS</a:t>
            </a:r>
            <a:endParaRPr lang="ru-RU" sz="24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4" name="Стрелка: вправо 3">
            <a:extLst>
              <a:ext uri="{FF2B5EF4-FFF2-40B4-BE49-F238E27FC236}">
                <a16:creationId xmlns:a16="http://schemas.microsoft.com/office/drawing/2014/main" id="{E4B88FCD-8D48-4CF6-4E4E-CF8AF2D3878F}"/>
              </a:ext>
            </a:extLst>
          </p:cNvPr>
          <p:cNvSpPr/>
          <p:nvPr/>
        </p:nvSpPr>
        <p:spPr>
          <a:xfrm>
            <a:off x="23149" y="4937760"/>
            <a:ext cx="3910316" cy="1920240"/>
          </a:xfrm>
          <a:prstGeom prst="rightArrow">
            <a:avLst>
              <a:gd name="adj1" fmla="val 100000"/>
              <a:gd name="adj2" fmla="val 24118"/>
            </a:avLst>
          </a:prstGeom>
          <a:solidFill>
            <a:srgbClr val="3206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kern="0" dirty="0">
                <a:effectLst/>
                <a:ea typeface="Calibri" panose="020F0502020204030204" pitchFamily="34" charset="0"/>
                <a:cs typeface="Tahoma" panose="020B0604030504040204" pitchFamily="34" charset="0"/>
              </a:rPr>
              <a:t>         </a:t>
            </a:r>
            <a:r>
              <a:rPr lang="ru-RU" sz="2400" b="1" kern="0" dirty="0"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CMS</a:t>
            </a:r>
            <a:endParaRPr lang="ru-RU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5" name="Стрелка: вправо 4">
            <a:extLst>
              <a:ext uri="{FF2B5EF4-FFF2-40B4-BE49-F238E27FC236}">
                <a16:creationId xmlns:a16="http://schemas.microsoft.com/office/drawing/2014/main" id="{531B3448-907B-3037-0B69-A7563160C1DC}"/>
              </a:ext>
            </a:extLst>
          </p:cNvPr>
          <p:cNvSpPr/>
          <p:nvPr/>
        </p:nvSpPr>
        <p:spPr>
          <a:xfrm>
            <a:off x="1" y="4937760"/>
            <a:ext cx="3933464" cy="1920240"/>
          </a:xfrm>
          <a:prstGeom prst="rightArrow">
            <a:avLst>
              <a:gd name="adj1" fmla="val 100000"/>
              <a:gd name="adj2" fmla="val 24118"/>
            </a:avLst>
          </a:prstGeom>
          <a:solidFill>
            <a:srgbClr val="1D0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kern="0" dirty="0">
                <a:effectLst/>
                <a:latin typeface="Inter" panose="020B0604020202020204" charset="0"/>
                <a:ea typeface="Inter" panose="020B0604020202020204" charset="0"/>
                <a:cs typeface="ADLaM Display" panose="02010000000000000000" pitchFamily="2" charset="0"/>
              </a:rPr>
              <a:t>  конструктор</a:t>
            </a:r>
            <a:endParaRPr lang="ru-RU" sz="2400" dirty="0">
              <a:latin typeface="Inter" panose="020B0604020202020204" charset="0"/>
              <a:ea typeface="Inter" panose="020B0604020202020204" charset="0"/>
              <a:cs typeface="ADLaM Display" panose="0201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BD1B23-6329-DCBF-C148-33435B784133}"/>
              </a:ext>
            </a:extLst>
          </p:cNvPr>
          <p:cNvSpPr txBox="1"/>
          <p:nvPr/>
        </p:nvSpPr>
        <p:spPr>
          <a:xfrm>
            <a:off x="2304326" y="1248847"/>
            <a:ext cx="9587696" cy="3244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Простой визуальный интерфейс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Готовые шаблоны и компоненты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Ограниченная гибкость настройки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Зависимость от платформы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Сложности с оптимизацией производительности </a:t>
            </a:r>
          </a:p>
        </p:txBody>
      </p:sp>
    </p:spTree>
    <p:extLst>
      <p:ext uri="{BB962C8B-B14F-4D97-AF65-F5344CB8AC3E}">
        <p14:creationId xmlns:p14="http://schemas.microsoft.com/office/powerpoint/2010/main" val="328023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E20CB3-6629-70C9-0C64-E32D7DB9A4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C12B6D8-C801-D9DC-F819-79B8A2846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191250"/>
            <a:ext cx="1905000" cy="66675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C13A2A6F-7B2A-F4DF-5AF6-83612A3A5706}"/>
              </a:ext>
            </a:extLst>
          </p:cNvPr>
          <p:cNvSpPr/>
          <p:nvPr/>
        </p:nvSpPr>
        <p:spPr>
          <a:xfrm>
            <a:off x="2304326" y="628630"/>
            <a:ext cx="7583348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ru-RU" sz="3875" b="1" kern="0" spc="-78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  <a:cs typeface="Petrona Bold" pitchFamily="34" charset="-120"/>
              </a:rPr>
              <a:t>Способы создания веб-сайтов</a:t>
            </a:r>
            <a:endParaRPr lang="en-US" sz="3875" dirty="0">
              <a:latin typeface="Sitka Text" pitchFamily="2" charset="0"/>
            </a:endParaRP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7D7580AA-1878-4DD5-4E5E-B57A3467FD0E}"/>
              </a:ext>
            </a:extLst>
          </p:cNvPr>
          <p:cNvSpPr/>
          <p:nvPr/>
        </p:nvSpPr>
        <p:spPr>
          <a:xfrm>
            <a:off x="3341224" y="4937760"/>
            <a:ext cx="4525702" cy="1920240"/>
          </a:xfrm>
          <a:prstGeom prst="rightArrow">
            <a:avLst>
              <a:gd name="adj1" fmla="val 100000"/>
              <a:gd name="adj2" fmla="val 24118"/>
            </a:avLst>
          </a:prstGeom>
          <a:solidFill>
            <a:srgbClr val="5C0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Inter" panose="020B0604020202020204" charset="0"/>
                <a:ea typeface="Inter" panose="020B0604020202020204" charset="0"/>
              </a:rPr>
              <a:t>     HTML&amp;CSS</a:t>
            </a:r>
            <a:endParaRPr lang="ru-RU" sz="24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A9D3F7AE-C36A-3ABF-0539-A550378DC59C}"/>
              </a:ext>
            </a:extLst>
          </p:cNvPr>
          <p:cNvSpPr/>
          <p:nvPr/>
        </p:nvSpPr>
        <p:spPr>
          <a:xfrm>
            <a:off x="3341224" y="4937760"/>
            <a:ext cx="4525702" cy="1920240"/>
          </a:xfrm>
          <a:prstGeom prst="rightArrow">
            <a:avLst>
              <a:gd name="adj1" fmla="val 100000"/>
              <a:gd name="adj2" fmla="val 24118"/>
            </a:avLst>
          </a:prstGeom>
          <a:solidFill>
            <a:srgbClr val="3206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kern="0" dirty="0">
                <a:effectLst/>
                <a:ea typeface="Calibri" panose="020F0502020204030204" pitchFamily="34" charset="0"/>
                <a:cs typeface="Tahoma" panose="020B0604030504040204" pitchFamily="34" charset="0"/>
              </a:rPr>
              <a:t>         </a:t>
            </a:r>
            <a:r>
              <a:rPr lang="ru-RU" sz="2400" b="1" kern="0" dirty="0"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CMS</a:t>
            </a:r>
            <a:endParaRPr lang="ru-RU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FDCF5B6A-D21A-CEAD-5168-A098575D015E}"/>
              </a:ext>
            </a:extLst>
          </p:cNvPr>
          <p:cNvSpPr/>
          <p:nvPr/>
        </p:nvSpPr>
        <p:spPr>
          <a:xfrm>
            <a:off x="1" y="4937760"/>
            <a:ext cx="3933464" cy="1920240"/>
          </a:xfrm>
          <a:prstGeom prst="rightArrow">
            <a:avLst>
              <a:gd name="adj1" fmla="val 100000"/>
              <a:gd name="adj2" fmla="val 24118"/>
            </a:avLst>
          </a:prstGeom>
          <a:solidFill>
            <a:srgbClr val="1D0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kern="0" dirty="0">
                <a:effectLst/>
                <a:latin typeface="Inter" panose="020B0604020202020204" charset="0"/>
                <a:ea typeface="Inter" panose="020B0604020202020204" charset="0"/>
                <a:cs typeface="ADLaM Display" panose="02010000000000000000" pitchFamily="2" charset="0"/>
              </a:rPr>
              <a:t>  конструктор</a:t>
            </a:r>
            <a:endParaRPr lang="ru-RU" sz="2400" dirty="0">
              <a:latin typeface="Inter" panose="020B0604020202020204" charset="0"/>
              <a:ea typeface="Inter" panose="020B0604020202020204" charset="0"/>
              <a:cs typeface="ADLaM Display" panose="0201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0BAA33-05CD-65CF-760F-596BFE9B9841}"/>
              </a:ext>
            </a:extLst>
          </p:cNvPr>
          <p:cNvSpPr txBox="1"/>
          <p:nvPr/>
        </p:nvSpPr>
        <p:spPr>
          <a:xfrm>
            <a:off x="2304326" y="1248847"/>
            <a:ext cx="10541642" cy="3244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Широкие возможности управления контентом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Большое количество готовых плагинов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Требует базовых знаний веб-технологий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Может быть избыточной для простых сайтов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Потенциальные проблемы с безопасностью </a:t>
            </a:r>
          </a:p>
        </p:txBody>
      </p:sp>
    </p:spTree>
    <p:extLst>
      <p:ext uri="{BB962C8B-B14F-4D97-AF65-F5344CB8AC3E}">
        <p14:creationId xmlns:p14="http://schemas.microsoft.com/office/powerpoint/2010/main" val="1436546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E4E59-C7BE-C270-B4E6-79854BAD0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818AD-8BEC-4C5E-6BE9-58FC6B09E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000" y="6191250"/>
            <a:ext cx="1905000" cy="666750"/>
          </a:xfrm>
          <a:prstGeom prst="rect">
            <a:avLst/>
          </a:prstGeom>
        </p:spPr>
      </p:pic>
      <p:sp>
        <p:nvSpPr>
          <p:cNvPr id="6" name="Text 0">
            <a:extLst>
              <a:ext uri="{FF2B5EF4-FFF2-40B4-BE49-F238E27FC236}">
                <a16:creationId xmlns:a16="http://schemas.microsoft.com/office/drawing/2014/main" id="{8450E6CC-CE07-F66B-D86D-680540F2EEF0}"/>
              </a:ext>
            </a:extLst>
          </p:cNvPr>
          <p:cNvSpPr/>
          <p:nvPr/>
        </p:nvSpPr>
        <p:spPr>
          <a:xfrm>
            <a:off x="2304326" y="628630"/>
            <a:ext cx="7583348" cy="620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875"/>
              </a:lnSpc>
            </a:pPr>
            <a:r>
              <a:rPr lang="ru-RU" sz="3875" b="1" kern="0" spc="-78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  <a:cs typeface="Petrona Bold" pitchFamily="34" charset="-120"/>
              </a:rPr>
              <a:t>Способы создания веб-сайтов</a:t>
            </a:r>
            <a:endParaRPr lang="en-US" sz="3875" dirty="0">
              <a:latin typeface="Sitka Text" pitchFamily="2" charset="0"/>
            </a:endParaRPr>
          </a:p>
        </p:txBody>
      </p:sp>
      <p:sp>
        <p:nvSpPr>
          <p:cNvPr id="10" name="Стрелка: вправо 9">
            <a:extLst>
              <a:ext uri="{FF2B5EF4-FFF2-40B4-BE49-F238E27FC236}">
                <a16:creationId xmlns:a16="http://schemas.microsoft.com/office/drawing/2014/main" id="{F271A2B0-61E0-D383-B558-91EF29F573DC}"/>
              </a:ext>
            </a:extLst>
          </p:cNvPr>
          <p:cNvSpPr/>
          <p:nvPr/>
        </p:nvSpPr>
        <p:spPr>
          <a:xfrm>
            <a:off x="7320986" y="4937760"/>
            <a:ext cx="4525702" cy="1920240"/>
          </a:xfrm>
          <a:prstGeom prst="rightArrow">
            <a:avLst>
              <a:gd name="adj1" fmla="val 100000"/>
              <a:gd name="adj2" fmla="val 24118"/>
            </a:avLst>
          </a:prstGeom>
          <a:solidFill>
            <a:srgbClr val="5C0B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Inter" panose="020B0604020202020204" charset="0"/>
                <a:ea typeface="Inter" panose="020B0604020202020204" charset="0"/>
              </a:rPr>
              <a:t>     HTML&amp;CSS</a:t>
            </a:r>
            <a:endParaRPr lang="ru-RU" sz="2400" b="1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11" name="Стрелка: вправо 10">
            <a:extLst>
              <a:ext uri="{FF2B5EF4-FFF2-40B4-BE49-F238E27FC236}">
                <a16:creationId xmlns:a16="http://schemas.microsoft.com/office/drawing/2014/main" id="{D58683B1-5069-BB1B-743A-9040B67BD28A}"/>
              </a:ext>
            </a:extLst>
          </p:cNvPr>
          <p:cNvSpPr/>
          <p:nvPr/>
        </p:nvSpPr>
        <p:spPr>
          <a:xfrm>
            <a:off x="3387522" y="4937760"/>
            <a:ext cx="4525702" cy="1920240"/>
          </a:xfrm>
          <a:prstGeom prst="rightArrow">
            <a:avLst>
              <a:gd name="adj1" fmla="val 100000"/>
              <a:gd name="adj2" fmla="val 24118"/>
            </a:avLst>
          </a:prstGeom>
          <a:solidFill>
            <a:srgbClr val="32065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kern="0" dirty="0">
                <a:effectLst/>
                <a:ea typeface="Calibri" panose="020F0502020204030204" pitchFamily="34" charset="0"/>
                <a:cs typeface="Tahoma" panose="020B0604030504040204" pitchFamily="34" charset="0"/>
              </a:rPr>
              <a:t>         </a:t>
            </a:r>
            <a:r>
              <a:rPr lang="ru-RU" sz="2400" b="1" kern="0" dirty="0"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CMS</a:t>
            </a:r>
            <a:endParaRPr lang="ru-RU" sz="2400" dirty="0">
              <a:latin typeface="Inter" panose="020B0604020202020204" charset="0"/>
              <a:ea typeface="Inter" panose="020B0604020202020204" charset="0"/>
            </a:endParaRPr>
          </a:p>
        </p:txBody>
      </p:sp>
      <p:sp>
        <p:nvSpPr>
          <p:cNvPr id="7" name="Стрелка: вправо 6">
            <a:extLst>
              <a:ext uri="{FF2B5EF4-FFF2-40B4-BE49-F238E27FC236}">
                <a16:creationId xmlns:a16="http://schemas.microsoft.com/office/drawing/2014/main" id="{CC3EDBF5-DFA3-A3BF-68EB-64E8C3DD0811}"/>
              </a:ext>
            </a:extLst>
          </p:cNvPr>
          <p:cNvSpPr/>
          <p:nvPr/>
        </p:nvSpPr>
        <p:spPr>
          <a:xfrm>
            <a:off x="1" y="4937760"/>
            <a:ext cx="3933464" cy="1920240"/>
          </a:xfrm>
          <a:prstGeom prst="rightArrow">
            <a:avLst>
              <a:gd name="adj1" fmla="val 100000"/>
              <a:gd name="adj2" fmla="val 24118"/>
            </a:avLst>
          </a:prstGeom>
          <a:solidFill>
            <a:srgbClr val="1D043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400" b="1" kern="0" dirty="0">
                <a:effectLst/>
                <a:latin typeface="Inter" panose="020B0604020202020204" charset="0"/>
                <a:ea typeface="Inter" panose="020B0604020202020204" charset="0"/>
                <a:cs typeface="ADLaM Display" panose="02010000000000000000" pitchFamily="2" charset="0"/>
              </a:rPr>
              <a:t>  конструктор</a:t>
            </a:r>
            <a:endParaRPr lang="ru-RU" sz="2400" dirty="0">
              <a:latin typeface="Inter" panose="020B0604020202020204" charset="0"/>
              <a:ea typeface="Inter" panose="020B0604020202020204" charset="0"/>
              <a:cs typeface="ADLaM Display" panose="0201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A01A34-0D0F-405B-7857-A641FA1573DA}"/>
              </a:ext>
            </a:extLst>
          </p:cNvPr>
          <p:cNvSpPr txBox="1"/>
          <p:nvPr/>
        </p:nvSpPr>
        <p:spPr>
          <a:xfrm>
            <a:off x="2304326" y="1248847"/>
            <a:ext cx="10541642" cy="3244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Полный контроль над кодом и структурой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Отсутствие лишних зависимостей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Оптимальная производительность </a:t>
            </a:r>
          </a:p>
          <a:p>
            <a:pPr marL="342900" lvl="0" indent="-342900" algn="just">
              <a:lnSpc>
                <a:spcPct val="150000"/>
              </a:lnSpc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Идеально для обучения основам веб-разработки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ru-RU" sz="2800" dirty="0">
                <a:solidFill>
                  <a:schemeClr val="bg1"/>
                </a:solidFill>
                <a:effectLst/>
                <a:latin typeface="Inter" panose="020B0604020202020204" charset="0"/>
                <a:ea typeface="Inter" panose="020B0604020202020204" charset="0"/>
                <a:cs typeface="Tahoma" panose="020B0604030504040204" pitchFamily="34" charset="0"/>
              </a:rPr>
              <a:t>Возможность создать уникальный дизайн </a:t>
            </a:r>
          </a:p>
        </p:txBody>
      </p:sp>
    </p:spTree>
    <p:extLst>
      <p:ext uri="{BB962C8B-B14F-4D97-AF65-F5344CB8AC3E}">
        <p14:creationId xmlns:p14="http://schemas.microsoft.com/office/powerpoint/2010/main" val="4152063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219223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9611" y="2494255"/>
            <a:ext cx="9551888" cy="575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500"/>
              </a:lnSpc>
            </a:pPr>
            <a:r>
              <a:rPr lang="en-US" sz="3625" b="1" kern="0" spc="-72" dirty="0">
                <a:solidFill>
                  <a:srgbClr val="FF8AAF"/>
                </a:solidFill>
                <a:latin typeface="Sitka Text" pitchFamily="2" charset="0"/>
                <a:ea typeface="Petrona Bold" pitchFamily="34" charset="-122"/>
                <a:cs typeface="Petrona Bold" pitchFamily="34" charset="-120"/>
              </a:rPr>
              <a:t>HTML и CSS – фундамент веб-разработки</a:t>
            </a:r>
            <a:endParaRPr lang="en-US" sz="3625" dirty="0">
              <a:latin typeface="Sitka Text" pitchFamily="2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766" y="3262169"/>
            <a:ext cx="876895" cy="10522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753691" y="3349956"/>
            <a:ext cx="2716709" cy="296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400" b="1" kern="0" spc="-37" dirty="0">
                <a:solidFill>
                  <a:srgbClr val="E0D6DE"/>
                </a:solidFill>
                <a:latin typeface="Ihter"/>
                <a:ea typeface="Petrona Bold"/>
                <a:cs typeface="Petrona Bold" pitchFamily="34" charset="-120"/>
              </a:rPr>
              <a:t>HTML</a:t>
            </a:r>
            <a:r>
              <a:rPr lang="ru-RU" sz="2400" b="1" kern="0" spc="-37" dirty="0">
                <a:solidFill>
                  <a:srgbClr val="E0D6DE"/>
                </a:solidFill>
                <a:latin typeface="Ihter"/>
                <a:ea typeface="Petrona Bold"/>
                <a:cs typeface="Petrona Bold" pitchFamily="34" charset="-120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Ihter"/>
                <a:ea typeface="Petrona Bold"/>
              </a:rPr>
              <a:t>— Скелет</a:t>
            </a:r>
            <a:r>
              <a:rPr lang="en-US" sz="2000" b="1" kern="0" spc="-37" dirty="0">
                <a:solidFill>
                  <a:schemeClr val="bg1"/>
                </a:solidFill>
                <a:latin typeface="Ihter"/>
                <a:ea typeface="Petrona Bold"/>
                <a:cs typeface="Petrona Bold" pitchFamily="34" charset="-120"/>
              </a:rPr>
              <a:t> </a:t>
            </a:r>
            <a:r>
              <a:rPr lang="ru-RU" sz="2000" b="1" kern="0" spc="-37" dirty="0">
                <a:solidFill>
                  <a:schemeClr val="bg1"/>
                </a:solidFill>
                <a:latin typeface="Ihter"/>
                <a:ea typeface="Petrona Bold"/>
                <a:cs typeface="Petrona Bold" pitchFamily="34" charset="-120"/>
              </a:rPr>
              <a:t>сайта</a:t>
            </a:r>
            <a:r>
              <a:rPr lang="en-US" sz="2000" b="1" kern="0" spc="-37" dirty="0">
                <a:solidFill>
                  <a:schemeClr val="bg1"/>
                </a:solidFill>
                <a:latin typeface="Ihter"/>
                <a:ea typeface="Petrona Bold"/>
                <a:cs typeface="Petrona Bold" pitchFamily="34" charset="-120"/>
              </a:rPr>
              <a:t> </a:t>
            </a:r>
            <a:endParaRPr lang="en-US" sz="2400" b="1" dirty="0">
              <a:solidFill>
                <a:schemeClr val="bg1"/>
              </a:solidFill>
              <a:latin typeface="Ihter"/>
              <a:ea typeface="Petrona Bold"/>
            </a:endParaRPr>
          </a:p>
        </p:txBody>
      </p:sp>
      <p:sp>
        <p:nvSpPr>
          <p:cNvPr id="6" name="Text 2"/>
          <p:cNvSpPr/>
          <p:nvPr/>
        </p:nvSpPr>
        <p:spPr>
          <a:xfrm>
            <a:off x="1753691" y="3728558"/>
            <a:ext cx="9824542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200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Создает разделы, заголовки и абзацы на странице.</a:t>
            </a:r>
            <a:endParaRPr lang="en-US" sz="20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65" y="4398052"/>
            <a:ext cx="876895" cy="10522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753691" y="4451589"/>
            <a:ext cx="2301875" cy="287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2400" b="1" kern="0" spc="-37" dirty="0">
                <a:solidFill>
                  <a:srgbClr val="E0D6DE"/>
                </a:solidFill>
                <a:latin typeface="Ihter"/>
                <a:ea typeface="Petrona Bold"/>
                <a:cs typeface="Petrona Bold" pitchFamily="34" charset="-120"/>
              </a:rPr>
              <a:t>CSS </a:t>
            </a:r>
            <a:r>
              <a:rPr lang="ru-RU" sz="2000" b="1" dirty="0">
                <a:solidFill>
                  <a:schemeClr val="bg1"/>
                </a:solidFill>
                <a:latin typeface="Inter" panose="020B0604020202020204" charset="0"/>
                <a:ea typeface="Petrona Bold"/>
              </a:rPr>
              <a:t>— Внешний вид сайта</a:t>
            </a:r>
            <a:endParaRPr lang="en-US" b="1" dirty="0">
              <a:ea typeface="Petrona Bold"/>
            </a:endParaRPr>
          </a:p>
        </p:txBody>
      </p:sp>
      <p:sp>
        <p:nvSpPr>
          <p:cNvPr id="9" name="Text 4"/>
          <p:cNvSpPr/>
          <p:nvPr/>
        </p:nvSpPr>
        <p:spPr>
          <a:xfrm>
            <a:off x="1753691" y="4834343"/>
            <a:ext cx="9824542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2000" kern="0" spc="-27" dirty="0">
                <a:solidFill>
                  <a:srgbClr val="E0D6D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Определяет цвета, шрифты и расположение элементов.</a:t>
            </a:r>
            <a:endParaRPr lang="en-US" sz="2000" dirty="0"/>
          </a:p>
        </p:txBody>
      </p:sp>
      <p:sp>
        <p:nvSpPr>
          <p:cNvPr id="10" name="Text 5"/>
          <p:cNvSpPr/>
          <p:nvPr/>
        </p:nvSpPr>
        <p:spPr>
          <a:xfrm>
            <a:off x="1656851" y="5450267"/>
            <a:ext cx="9210170" cy="1052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2000" kern="0" spc="-27" dirty="0">
                <a:solidFill>
                  <a:srgbClr val="896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HTML создает скелет веб-страницы, а CSS придает ей красивый вид.</a:t>
            </a:r>
            <a:endParaRPr lang="ru-RU" sz="2000" kern="0" spc="-27" dirty="0">
              <a:solidFill>
                <a:srgbClr val="896ED8"/>
              </a:solidFill>
              <a:latin typeface="Inter" pitchFamily="34" charset="0"/>
              <a:ea typeface="Inter" pitchFamily="34" charset="-122"/>
              <a:cs typeface="Inter" pitchFamily="34" charset="-120"/>
            </a:endParaRPr>
          </a:p>
          <a:p>
            <a:pPr>
              <a:lnSpc>
                <a:spcPts val="2208"/>
              </a:lnSpc>
            </a:pPr>
            <a:r>
              <a:rPr lang="en-US" sz="2000" kern="0" spc="-27" dirty="0">
                <a:solidFill>
                  <a:srgbClr val="896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Без HTML не будет структуры, </a:t>
            </a:r>
            <a:r>
              <a:rPr lang="en-US" sz="2000" kern="0" spc="-27" dirty="0" err="1">
                <a:solidFill>
                  <a:srgbClr val="896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без</a:t>
            </a:r>
            <a:r>
              <a:rPr lang="en-US" sz="2000" kern="0" spc="-27" dirty="0">
                <a:solidFill>
                  <a:srgbClr val="896ED8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CSS не будет стиля.</a:t>
            </a:r>
            <a:endParaRPr lang="en-US" sz="2000" dirty="0">
              <a:solidFill>
                <a:srgbClr val="896ED8"/>
              </a:solidFill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D1AED5A4-339A-06A5-0B89-552125075BEF}"/>
              </a:ext>
            </a:extLst>
          </p:cNvPr>
          <p:cNvSpPr/>
          <p:nvPr/>
        </p:nvSpPr>
        <p:spPr>
          <a:xfrm>
            <a:off x="10604500" y="6302375"/>
            <a:ext cx="1587500" cy="555625"/>
          </a:xfrm>
          <a:prstGeom prst="rect">
            <a:avLst/>
          </a:prstGeom>
          <a:solidFill>
            <a:srgbClr val="0C06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500"/>
          </a:p>
        </p:txBody>
      </p:sp>
      <p:pic>
        <p:nvPicPr>
          <p:cNvPr id="12" name="Image 2" descr="preencoded.png">
            <a:extLst>
              <a:ext uri="{FF2B5EF4-FFF2-40B4-BE49-F238E27FC236}">
                <a16:creationId xmlns:a16="http://schemas.microsoft.com/office/drawing/2014/main" id="{EFBB38BB-511E-7E64-BBC0-3F0DC6D4A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39136" y="5327473"/>
            <a:ext cx="762363" cy="762363"/>
          </a:xfrm>
          <a:prstGeom prst="rect">
            <a:avLst/>
          </a:prstGeom>
        </p:spPr>
      </p:pic>
      <p:pic>
        <p:nvPicPr>
          <p:cNvPr id="13" name="Image 3" descr="preencoded.png">
            <a:extLst>
              <a:ext uri="{FF2B5EF4-FFF2-40B4-BE49-F238E27FC236}">
                <a16:creationId xmlns:a16="http://schemas.microsoft.com/office/drawing/2014/main" id="{F8485C0A-C79B-047A-9FC2-6E1BE8736E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90329" y="5327472"/>
            <a:ext cx="762363" cy="7623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Стандартная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</TotalTime>
  <Words>1103</Words>
  <Application>Microsoft Office PowerPoint</Application>
  <PresentationFormat>Широкоэкранный</PresentationFormat>
  <Paragraphs>168</Paragraphs>
  <Slides>29</Slides>
  <Notes>15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29</vt:i4>
      </vt:variant>
    </vt:vector>
  </HeadingPairs>
  <TitlesOfParts>
    <vt:vector size="40" baseType="lpstr">
      <vt:lpstr>Aptos</vt:lpstr>
      <vt:lpstr>Aptos Display</vt:lpstr>
      <vt:lpstr>Arial</vt:lpstr>
      <vt:lpstr>Calibri</vt:lpstr>
      <vt:lpstr>Ihter</vt:lpstr>
      <vt:lpstr>Inter</vt:lpstr>
      <vt:lpstr>Petrona Bold</vt:lpstr>
      <vt:lpstr>Sitka Text</vt:lpstr>
      <vt:lpstr>Symbol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Kamil</dc:creator>
  <cp:lastModifiedBy>Лиза Матяшова</cp:lastModifiedBy>
  <cp:revision>12</cp:revision>
  <dcterms:created xsi:type="dcterms:W3CDTF">2025-03-19T09:33:18Z</dcterms:created>
  <dcterms:modified xsi:type="dcterms:W3CDTF">2025-04-16T06:19:12Z</dcterms:modified>
</cp:coreProperties>
</file>